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3"/>
  </p:notesMasterIdLst>
  <p:sldIdLst>
    <p:sldId id="256" r:id="rId3"/>
    <p:sldId id="257" r:id="rId4"/>
    <p:sldId id="385" r:id="rId5"/>
    <p:sldId id="492" r:id="rId6"/>
    <p:sldId id="493" r:id="rId7"/>
    <p:sldId id="494" r:id="rId8"/>
    <p:sldId id="495" r:id="rId9"/>
    <p:sldId id="496" r:id="rId10"/>
    <p:sldId id="497" r:id="rId11"/>
    <p:sldId id="498" r:id="rId12"/>
    <p:sldId id="356" r:id="rId13"/>
    <p:sldId id="499" r:id="rId14"/>
    <p:sldId id="500" r:id="rId15"/>
    <p:sldId id="501" r:id="rId16"/>
    <p:sldId id="284" r:id="rId17"/>
    <p:sldId id="502" r:id="rId18"/>
    <p:sldId id="504" r:id="rId19"/>
    <p:sldId id="503" r:id="rId20"/>
    <p:sldId id="505" r:id="rId21"/>
    <p:sldId id="506" r:id="rId22"/>
    <p:sldId id="507" r:id="rId23"/>
    <p:sldId id="508" r:id="rId24"/>
    <p:sldId id="509" r:id="rId25"/>
    <p:sldId id="510" r:id="rId26"/>
    <p:sldId id="511" r:id="rId27"/>
    <p:sldId id="512" r:id="rId28"/>
    <p:sldId id="513" r:id="rId29"/>
    <p:sldId id="514" r:id="rId30"/>
    <p:sldId id="515" r:id="rId31"/>
    <p:sldId id="516" r:id="rId32"/>
    <p:sldId id="517" r:id="rId33"/>
    <p:sldId id="518" r:id="rId34"/>
    <p:sldId id="519" r:id="rId35"/>
    <p:sldId id="520" r:id="rId36"/>
    <p:sldId id="521" r:id="rId37"/>
    <p:sldId id="522" r:id="rId38"/>
    <p:sldId id="558" r:id="rId39"/>
    <p:sldId id="523" r:id="rId40"/>
    <p:sldId id="524" r:id="rId41"/>
    <p:sldId id="525" r:id="rId42"/>
    <p:sldId id="526" r:id="rId43"/>
    <p:sldId id="527" r:id="rId44"/>
    <p:sldId id="528" r:id="rId45"/>
    <p:sldId id="529" r:id="rId46"/>
    <p:sldId id="530" r:id="rId47"/>
    <p:sldId id="531" r:id="rId48"/>
    <p:sldId id="532" r:id="rId49"/>
    <p:sldId id="534" r:id="rId50"/>
    <p:sldId id="559" r:id="rId51"/>
    <p:sldId id="533" r:id="rId52"/>
    <p:sldId id="560" r:id="rId53"/>
    <p:sldId id="536" r:id="rId54"/>
    <p:sldId id="537" r:id="rId55"/>
    <p:sldId id="538" r:id="rId56"/>
    <p:sldId id="539" r:id="rId57"/>
    <p:sldId id="540" r:id="rId58"/>
    <p:sldId id="541" r:id="rId59"/>
    <p:sldId id="561" r:id="rId60"/>
    <p:sldId id="562" r:id="rId61"/>
    <p:sldId id="546" r:id="rId62"/>
    <p:sldId id="547" r:id="rId63"/>
    <p:sldId id="548" r:id="rId64"/>
    <p:sldId id="549" r:id="rId65"/>
    <p:sldId id="550" r:id="rId66"/>
    <p:sldId id="551" r:id="rId67"/>
    <p:sldId id="552" r:id="rId68"/>
    <p:sldId id="553" r:id="rId69"/>
    <p:sldId id="554" r:id="rId70"/>
    <p:sldId id="555" r:id="rId71"/>
    <p:sldId id="258" r:id="rId72"/>
  </p:sldIdLst>
  <p:sldSz cx="9144000" cy="6858000" type="screen4x3"/>
  <p:notesSz cx="6858000" cy="9144000"/>
  <p:embeddedFontLst>
    <p:embeddedFont>
      <p:font typeface="华文中宋" panose="02010600040101010101" pitchFamily="2" charset="-122"/>
      <p:regular r:id="rId77"/>
    </p:embeddedFont>
    <p:embeddedFont>
      <p:font typeface="楷体" pitchFamily="49" charset="-122"/>
      <p:regular r:id="rId78"/>
    </p:embeddedFont>
    <p:embeddedFont>
      <p:font typeface="Rockwell" panose="02060503020205020403" pitchFamily="18" charset="0"/>
      <p:regular r:id="rId79"/>
    </p:embeddedFont>
    <p:embeddedFont>
      <p:font typeface="Calibri" panose="020F0502020204030204" charset="0"/>
      <p:regular r:id="rId80"/>
    </p:embeddedFont>
    <p:embeddedFont>
      <p:font typeface="Calibri Light" charset="0"/>
      <p:regular r:id="rId81"/>
    </p:embeddedFont>
    <p:embeddedFont>
      <p:font typeface="等线" charset="0"/>
      <p:regular r:id="rId82"/>
    </p:embeddedFont>
  </p:embeddedFontLst>
  <p:custDataLst>
    <p:tags r:id="rId8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12" userDrawn="1">
          <p15:clr>
            <a:srgbClr val="A4A3A4"/>
          </p15:clr>
        </p15:guide>
        <p15:guide id="2" pos="5440" userDrawn="1">
          <p15:clr>
            <a:srgbClr val="A4A3A4"/>
          </p15:clr>
        </p15:guide>
        <p15:guide id="3" orient="horz" pos="609" userDrawn="1">
          <p15:clr>
            <a:srgbClr val="A4A3A4"/>
          </p15:clr>
        </p15:guide>
        <p15:guide id="4" orient="horz" pos="712" userDrawn="1">
          <p15:clr>
            <a:srgbClr val="A4A3A4"/>
          </p15:clr>
        </p15:guide>
        <p15:guide id="5" orient="horz" pos="389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5989"/>
    <a:srgbClr val="E7E6E6"/>
    <a:srgbClr val="1E4B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65" d="100"/>
          <a:sy n="65" d="100"/>
        </p:scale>
        <p:origin x="1344" y="60"/>
      </p:cViewPr>
      <p:guideLst>
        <p:guide pos="312"/>
        <p:guide pos="5440"/>
        <p:guide orient="horz" pos="609"/>
        <p:guide orient="horz" pos="712"/>
        <p:guide orient="horz" pos="389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3" Type="http://schemas.openxmlformats.org/officeDocument/2006/relationships/tags" Target="tags/tag1.xml"/><Relationship Id="rId82" Type="http://schemas.openxmlformats.org/officeDocument/2006/relationships/font" Target="fonts/font6.fntdata"/><Relationship Id="rId81" Type="http://schemas.openxmlformats.org/officeDocument/2006/relationships/font" Target="fonts/font5.fntdata"/><Relationship Id="rId80" Type="http://schemas.openxmlformats.org/officeDocument/2006/relationships/font" Target="fonts/font4.fntdata"/><Relationship Id="rId8" Type="http://schemas.openxmlformats.org/officeDocument/2006/relationships/slide" Target="slides/slide6.xml"/><Relationship Id="rId79" Type="http://schemas.openxmlformats.org/officeDocument/2006/relationships/font" Target="fonts/font3.fntdata"/><Relationship Id="rId78" Type="http://schemas.openxmlformats.org/officeDocument/2006/relationships/font" Target="fonts/font2.fntdata"/><Relationship Id="rId77" Type="http://schemas.openxmlformats.org/officeDocument/2006/relationships/font" Target="fonts/font1.fntdata"/><Relationship Id="rId76" Type="http://schemas.openxmlformats.org/officeDocument/2006/relationships/tableStyles" Target="tableStyles.xml"/><Relationship Id="rId75" Type="http://schemas.openxmlformats.org/officeDocument/2006/relationships/viewProps" Target="viewProps.xml"/><Relationship Id="rId74" Type="http://schemas.openxmlformats.org/officeDocument/2006/relationships/presProps" Target="presProps.xml"/><Relationship Id="rId73" Type="http://schemas.openxmlformats.org/officeDocument/2006/relationships/notesMaster" Target="notesMasters/notesMaster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AEAE58-D433-4547-9753-3D7C698E904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46E26-2C13-4E07-8115-90D070C97C3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742950" y="2997200"/>
            <a:ext cx="7772400" cy="1692276"/>
          </a:xfrm>
        </p:spPr>
        <p:txBody>
          <a:bodyPr anchor="b"/>
          <a:lstStyle>
            <a:lvl1pPr algn="ctr">
              <a:defRPr sz="6000">
                <a:solidFill>
                  <a:srgbClr val="2A5989"/>
                </a:solidFill>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1143000" y="4927600"/>
            <a:ext cx="6858000" cy="342900"/>
          </a:xfrm>
        </p:spPr>
        <p:txBody>
          <a:bodyPr/>
          <a:lstStyle>
            <a:lvl1pPr marL="0" indent="0" algn="ctr">
              <a:buNone/>
              <a:defRPr sz="2400">
                <a:latin typeface="DFKai-SB" panose="03000509000000000000" pitchFamily="65" charset="-120"/>
                <a:ea typeface="DFKai-SB" panose="03000509000000000000" pitchFamily="65" charset="-12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
        <p:nvSpPr>
          <p:cNvPr id="11" name="椭圆 10"/>
          <p:cNvSpPr/>
          <p:nvPr userDrawn="1"/>
        </p:nvSpPr>
        <p:spPr>
          <a:xfrm>
            <a:off x="3966693" y="1867437"/>
            <a:ext cx="1210614" cy="1210614"/>
          </a:xfrm>
          <a:prstGeom prst="ellipse">
            <a:avLst/>
          </a:prstGeom>
          <a:solidFill>
            <a:srgbClr val="2A59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49080" y="1953051"/>
            <a:ext cx="1045840" cy="1048912"/>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498318" y="722313"/>
            <a:ext cx="5799564" cy="5816600"/>
          </a:xfrm>
          <a:prstGeom prst="rect">
            <a:avLst/>
          </a:prstGeom>
        </p:spPr>
      </p:pic>
      <p:sp>
        <p:nvSpPr>
          <p:cNvPr id="2" name="Title 1"/>
          <p:cNvSpPr>
            <a:spLocks noGrp="1"/>
          </p:cNvSpPr>
          <p:nvPr>
            <p:ph type="title"/>
          </p:nvPr>
        </p:nvSpPr>
        <p:spPr>
          <a:xfrm>
            <a:off x="689883" y="303765"/>
            <a:ext cx="7764234" cy="663574"/>
          </a:xfrm>
        </p:spPr>
        <p:txBody>
          <a:bodyPr>
            <a:normAutofit/>
          </a:bodyPr>
          <a:lstStyle>
            <a:lvl1pPr>
              <a:defRPr sz="3200">
                <a:solidFill>
                  <a:srgbClr val="2A5989"/>
                </a:solidFill>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en-US" dirty="0"/>
          </a:p>
        </p:txBody>
      </p:sp>
      <p:sp>
        <p:nvSpPr>
          <p:cNvPr id="3" name="Content Placeholder 2"/>
          <p:cNvSpPr>
            <a:spLocks noGrp="1"/>
          </p:cNvSpPr>
          <p:nvPr>
            <p:ph idx="1"/>
          </p:nvPr>
        </p:nvSpPr>
        <p:spPr>
          <a:xfrm>
            <a:off x="628650" y="1130300"/>
            <a:ext cx="7886700" cy="5046663"/>
          </a:xfrm>
        </p:spPr>
        <p:txBody>
          <a:bodyPr/>
          <a:lstStyle>
            <a:lvl1pPr marL="228600" indent="-228600">
              <a:buFont typeface="Wingdings" panose="05000000000000000000" pitchFamily="2" charset="2"/>
              <a:buChar char="n"/>
              <a:defRPr>
                <a:latin typeface="华文中宋" panose="02010600040101010101" pitchFamily="2" charset="-122"/>
                <a:ea typeface="华文中宋" panose="02010600040101010101" pitchFamily="2" charset="-122"/>
              </a:defRPr>
            </a:lvl1pPr>
            <a:lvl2pPr marL="685800" indent="-228600">
              <a:buFont typeface="Wingdings" panose="05000000000000000000" pitchFamily="2" charset="2"/>
              <a:buChar char="n"/>
              <a:defRPr>
                <a:latin typeface="DFKai-SB" panose="03000509000000000000" pitchFamily="65" charset="-120"/>
                <a:ea typeface="DFKai-SB" panose="03000509000000000000" pitchFamily="65" charset="-120"/>
              </a:defRPr>
            </a:lvl2pPr>
            <a:lvl3pPr marL="1143000" indent="-228600">
              <a:buFont typeface="Wingdings" panose="05000000000000000000" pitchFamily="2" charset="2"/>
              <a:buChar char="n"/>
              <a:defRPr>
                <a:latin typeface="DFKai-SB" panose="03000509000000000000" pitchFamily="65" charset="-120"/>
                <a:ea typeface="DFKai-SB" panose="03000509000000000000" pitchFamily="65" charset="-120"/>
              </a:defRPr>
            </a:lvl3pPr>
            <a:lvl4pPr marL="1600200" indent="-228600">
              <a:buFont typeface="Wingdings" panose="05000000000000000000" pitchFamily="2" charset="2"/>
              <a:buChar char="n"/>
              <a:defRPr>
                <a:latin typeface="DFKai-SB" panose="03000509000000000000" pitchFamily="65" charset="-120"/>
                <a:ea typeface="DFKai-SB" panose="03000509000000000000" pitchFamily="65" charset="-120"/>
              </a:defRPr>
            </a:lvl4pPr>
            <a:lvl5pPr marL="2057400" indent="-228600">
              <a:buFont typeface="Wingdings" panose="05000000000000000000" pitchFamily="2" charset="2"/>
              <a:buChar char="n"/>
              <a:defRPr>
                <a:latin typeface="DFKai-SB" panose="03000509000000000000" pitchFamily="65" charset="-120"/>
                <a:ea typeface="DFKai-SB" panose="03000509000000000000" pitchFamily="65" charset="-12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
        <p:nvSpPr>
          <p:cNvPr id="8" name="矩形 7"/>
          <p:cNvSpPr/>
          <p:nvPr userDrawn="1"/>
        </p:nvSpPr>
        <p:spPr>
          <a:xfrm>
            <a:off x="495300" y="238044"/>
            <a:ext cx="122465" cy="792000"/>
          </a:xfrm>
          <a:prstGeom prst="rect">
            <a:avLst/>
          </a:prstGeom>
          <a:solidFill>
            <a:srgbClr val="2A5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498318" y="722313"/>
            <a:ext cx="5799564" cy="5816600"/>
          </a:xfrm>
          <a:prstGeom prst="rect">
            <a:avLst/>
          </a:prstGeom>
        </p:spPr>
      </p:pic>
      <p:sp>
        <p:nvSpPr>
          <p:cNvPr id="2" name="Title 1"/>
          <p:cNvSpPr>
            <a:spLocks noGrp="1"/>
          </p:cNvSpPr>
          <p:nvPr>
            <p:ph type="title"/>
          </p:nvPr>
        </p:nvSpPr>
        <p:spPr>
          <a:xfrm>
            <a:off x="819231" y="2662582"/>
            <a:ext cx="7034107" cy="571800"/>
          </a:xfrm>
        </p:spPr>
        <p:txBody>
          <a:bodyPr anchor="b">
            <a:noAutofit/>
          </a:bodyPr>
          <a:lstStyle>
            <a:lvl1pPr>
              <a:defRPr sz="4400">
                <a:solidFill>
                  <a:srgbClr val="1E4B74"/>
                </a:solidFill>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en-US" dirty="0"/>
          </a:p>
        </p:txBody>
      </p:sp>
      <p:sp>
        <p:nvSpPr>
          <p:cNvPr id="3" name="Text Placeholder 2"/>
          <p:cNvSpPr>
            <a:spLocks noGrp="1"/>
          </p:cNvSpPr>
          <p:nvPr>
            <p:ph type="body" idx="1"/>
          </p:nvPr>
        </p:nvSpPr>
        <p:spPr>
          <a:xfrm>
            <a:off x="623888" y="3617006"/>
            <a:ext cx="7886700" cy="2472645"/>
          </a:xfrm>
        </p:spPr>
        <p:txBody>
          <a:bodyPr>
            <a:normAutofit/>
          </a:bodyPr>
          <a:lstStyle>
            <a:lvl1pPr marL="342900" indent="-342900">
              <a:buFont typeface="Wingdings" panose="05000000000000000000" pitchFamily="2" charset="2"/>
              <a:buChar char="Ø"/>
              <a:defRPr sz="2200">
                <a:solidFill>
                  <a:schemeClr val="tx1">
                    <a:lumMod val="75000"/>
                    <a:lumOff val="25000"/>
                  </a:schemeClr>
                </a:solidFill>
                <a:latin typeface="楷体" pitchFamily="49" charset="-122"/>
                <a:ea typeface="楷体" pitchFamily="49" charset="-122"/>
                <a:cs typeface="Times New Roman" panose="02020603050405020304" pitchFamily="18"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
        <p:nvSpPr>
          <p:cNvPr id="7" name="矩形 6"/>
          <p:cNvSpPr/>
          <p:nvPr userDrawn="1"/>
        </p:nvSpPr>
        <p:spPr>
          <a:xfrm>
            <a:off x="696766" y="2456543"/>
            <a:ext cx="122465" cy="972457"/>
          </a:xfrm>
          <a:prstGeom prst="rect">
            <a:avLst/>
          </a:prstGeom>
          <a:solidFill>
            <a:srgbClr val="2A5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201765-28EA-41EE-8360-4DCDA7AD8B0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742950" y="2997200"/>
            <a:ext cx="7772400" cy="1692276"/>
          </a:xfrm>
        </p:spPr>
        <p:txBody>
          <a:bodyPr>
            <a:noAutofit/>
          </a:bodyPr>
          <a:lstStyle/>
          <a:p>
            <a:r>
              <a:rPr lang="zh-CN" altLang="en-US" sz="3600" dirty="0"/>
              <a:t>第三讲</a:t>
            </a:r>
            <a:br>
              <a:rPr lang="en-US" altLang="zh-CN" sz="3600" dirty="0"/>
            </a:br>
            <a:r>
              <a:rPr lang="zh-CN" altLang="en-US" sz="3600" dirty="0"/>
              <a:t>自由资本主义时期的相关法律制度与科技发展</a:t>
            </a:r>
            <a:endParaRPr lang="zh-CN" altLang="en-US" sz="3600" dirty="0"/>
          </a:p>
        </p:txBody>
      </p:sp>
      <p:sp>
        <p:nvSpPr>
          <p:cNvPr id="3" name="副标题 2"/>
          <p:cNvSpPr>
            <a:spLocks noGrp="1"/>
          </p:cNvSpPr>
          <p:nvPr>
            <p:ph type="subTitle" idx="1"/>
          </p:nvPr>
        </p:nvSpPr>
        <p:spPr>
          <a:xfrm>
            <a:off x="1143000" y="4689476"/>
            <a:ext cx="6858000" cy="1160908"/>
          </a:xfrm>
        </p:spPr>
        <p:txBody>
          <a:bodyPr>
            <a:normAutofit fontScale="92500" lnSpcReduction="20000"/>
          </a:bodyPr>
          <a:lstStyle/>
          <a:p>
            <a:r>
              <a:rPr lang="zh-CN" altLang="en-US" dirty="0">
                <a:latin typeface="楷体" pitchFamily="49" charset="-122"/>
                <a:ea typeface="楷体" pitchFamily="49" charset="-122"/>
              </a:rPr>
              <a:t>马忠法</a:t>
            </a:r>
            <a:endParaRPr lang="en-US" altLang="zh-CN" dirty="0">
              <a:latin typeface="楷体" pitchFamily="49" charset="-122"/>
              <a:ea typeface="楷体" pitchFamily="49" charset="-122"/>
            </a:endParaRPr>
          </a:p>
          <a:p>
            <a:r>
              <a:rPr lang="zh-CN" altLang="en-US" dirty="0">
                <a:latin typeface="楷体" pitchFamily="49" charset="-122"/>
                <a:ea typeface="楷体" pitchFamily="49" charset="-122"/>
              </a:rPr>
              <a:t>复旦大学法学院</a:t>
            </a:r>
            <a:endParaRPr lang="zh-CN" altLang="en-US" dirty="0">
              <a:latin typeface="楷体" pitchFamily="49" charset="-122"/>
              <a:ea typeface="楷体" pitchFamily="49" charset="-122"/>
            </a:endParaRPr>
          </a:p>
          <a:p>
            <a:r>
              <a:rPr lang="en-US" altLang="zh-CN" dirty="0">
                <a:latin typeface="楷体" pitchFamily="49" charset="-122"/>
                <a:ea typeface="楷体" pitchFamily="49" charset="-122"/>
              </a:rPr>
              <a:t>2025</a:t>
            </a:r>
            <a:r>
              <a:rPr lang="zh-CN" altLang="en-US" dirty="0">
                <a:latin typeface="楷体" pitchFamily="49" charset="-122"/>
                <a:ea typeface="楷体" pitchFamily="49" charset="-122"/>
              </a:rPr>
              <a:t>年</a:t>
            </a:r>
            <a:r>
              <a:rPr lang="en-US" altLang="zh-CN" dirty="0">
                <a:latin typeface="楷体" pitchFamily="49" charset="-122"/>
                <a:ea typeface="楷体" pitchFamily="49" charset="-122"/>
              </a:rPr>
              <a:t>9</a:t>
            </a:r>
            <a:r>
              <a:rPr lang="zh-CN" altLang="en-US" dirty="0">
                <a:latin typeface="楷体" pitchFamily="49" charset="-122"/>
                <a:ea typeface="楷体" pitchFamily="49" charset="-122"/>
              </a:rPr>
              <a:t>月</a:t>
            </a:r>
            <a:endParaRPr lang="zh-CN" altLang="en-US" dirty="0">
              <a:latin typeface="楷体" pitchFamily="49" charset="-122"/>
              <a:ea typeface="楷体" pitchFamily="49" charset="-122"/>
            </a:endParaRPr>
          </a:p>
          <a:p>
            <a:endParaRPr lang="zh-CN" altLang="en-US" dirty="0"/>
          </a:p>
        </p:txBody>
      </p:sp>
      <p:sp>
        <p:nvSpPr>
          <p:cNvPr id="4" name="标题 1"/>
          <p:cNvSpPr txBox="1"/>
          <p:nvPr/>
        </p:nvSpPr>
        <p:spPr>
          <a:xfrm>
            <a:off x="742950" y="805440"/>
            <a:ext cx="7772400" cy="64972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rgbClr val="2A5989"/>
                </a:solidFill>
                <a:latin typeface="华文中宋" panose="02010600040101010101" pitchFamily="2" charset="-122"/>
                <a:ea typeface="华文中宋" panose="02010600040101010101" pitchFamily="2" charset="-122"/>
                <a:cs typeface="+mj-cs"/>
              </a:defRPr>
            </a:lvl1pPr>
          </a:lstStyle>
          <a:p>
            <a:r>
              <a:rPr lang="zh-CN" altLang="en-US" sz="2000" dirty="0"/>
              <a:t>法律与科技文明</a:t>
            </a:r>
            <a:br>
              <a:rPr lang="en-US" altLang="zh-CN" sz="2000" dirty="0"/>
            </a:br>
            <a:r>
              <a:rPr lang="en-US" altLang="zh-CN" sz="2000" dirty="0"/>
              <a:t>LAW AND CIVILIZATION OF SCIENCE AND TECHNOLOGY</a:t>
            </a:r>
            <a:endParaRPr lang="zh-CN" alt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1.3 </a:t>
            </a:r>
            <a:r>
              <a:rPr lang="zh-CN" altLang="en-US" dirty="0"/>
              <a:t>科技进步</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lvl="0"/>
            <a:r>
              <a:rPr lang="en-US" altLang="zh-CN" b="1" dirty="0">
                <a:solidFill>
                  <a:prstClr val="black"/>
                </a:solidFill>
                <a:latin typeface="楷体" pitchFamily="49" charset="-122"/>
                <a:ea typeface="楷体" pitchFamily="49" charset="-122"/>
              </a:rPr>
              <a:t>1.3.1 </a:t>
            </a:r>
            <a:r>
              <a:rPr lang="zh-CN" altLang="en-US" b="1" dirty="0">
                <a:solidFill>
                  <a:prstClr val="black"/>
                </a:solidFill>
                <a:latin typeface="楷体" pitchFamily="49" charset="-122"/>
                <a:ea typeface="楷体" pitchFamily="49" charset="-122"/>
              </a:rPr>
              <a:t>主要科技进步</a:t>
            </a:r>
            <a:endParaRPr lang="en-US" altLang="zh-CN"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能量守恒和转化定律的发现，细胞学说的产生，达尔文进化论的创立，是十九世纪自然科学上的三个重大发现。</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
        <p:nvSpPr>
          <p:cNvPr id="4" name="剪去单角的矩形 11"/>
          <p:cNvSpPr/>
          <p:nvPr/>
        </p:nvSpPr>
        <p:spPr>
          <a:xfrm>
            <a:off x="1227510" y="2538942"/>
            <a:ext cx="6786563" cy="1569660"/>
          </a:xfrm>
          <a:custGeom>
            <a:avLst/>
            <a:gdLst/>
            <a:ahLst/>
            <a:cxnLst>
              <a:cxn ang="0">
                <a:pos x="0" y="0"/>
              </a:cxn>
              <a:cxn ang="0">
                <a:pos x="6502924" y="0"/>
              </a:cxn>
              <a:cxn ang="0">
                <a:pos x="6786563" y="283639"/>
              </a:cxn>
              <a:cxn ang="0">
                <a:pos x="6786563" y="1701800"/>
              </a:cxn>
              <a:cxn ang="0">
                <a:pos x="0" y="1701800"/>
              </a:cxn>
              <a:cxn ang="0">
                <a:pos x="0" y="0"/>
              </a:cxn>
            </a:cxnLst>
            <a:rect l="0" t="0" r="0" b="0"/>
            <a:pathLst>
              <a:path w="6786563" h="1701800">
                <a:moveTo>
                  <a:pt x="0" y="0"/>
                </a:moveTo>
                <a:lnTo>
                  <a:pt x="6502924" y="0"/>
                </a:lnTo>
                <a:lnTo>
                  <a:pt x="6786563" y="283639"/>
                </a:lnTo>
                <a:lnTo>
                  <a:pt x="6786563" y="1701800"/>
                </a:lnTo>
                <a:lnTo>
                  <a:pt x="0" y="1701800"/>
                </a:lnTo>
                <a:lnTo>
                  <a:pt x="0" y="0"/>
                </a:lnTo>
                <a:close/>
              </a:path>
            </a:pathLst>
          </a:custGeom>
          <a:solidFill>
            <a:schemeClr val="bg1">
              <a:alpha val="100000"/>
            </a:schemeClr>
          </a:solidFill>
          <a:ln w="12700" cap="flat" cmpd="sng">
            <a:solidFill>
              <a:srgbClr val="404040">
                <a:alpha val="100000"/>
              </a:srgbClr>
            </a:solidFill>
            <a:prstDash val="sysDash"/>
            <a:headEnd type="none" w="med" len="med"/>
            <a:tailEnd type="none" w="med" len="med"/>
          </a:ln>
          <a:effectLst>
            <a:outerShdw dist="38100" dir="2699999" algn="tl" rotWithShape="0">
              <a:srgbClr val="000000">
                <a:alpha val="39999"/>
              </a:srgbClr>
            </a:outerShdw>
          </a:effectLst>
        </p:spPr>
        <p:txBody>
          <a:bodyPr/>
          <a:lstStyle/>
          <a:p>
            <a:endParaRPr lang="zh-CN" altLang="en-US" dirty="0"/>
          </a:p>
        </p:txBody>
      </p:sp>
      <p:sp>
        <p:nvSpPr>
          <p:cNvPr id="5" name="矩形 4"/>
          <p:cNvSpPr/>
          <p:nvPr/>
        </p:nvSpPr>
        <p:spPr>
          <a:xfrm rot="5400000">
            <a:off x="363897" y="3229516"/>
            <a:ext cx="1527200" cy="238125"/>
          </a:xfrm>
          <a:prstGeom prst="rect">
            <a:avLst/>
          </a:prstGeom>
          <a:solidFill>
            <a:srgbClr val="18573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a:off x="1246560" y="2538942"/>
            <a:ext cx="6650880" cy="1569660"/>
          </a:xfrm>
          <a:prstGeom prst="rect">
            <a:avLst/>
          </a:prstGeom>
        </p:spPr>
        <p:txBody>
          <a:bodyPr wrap="square">
            <a:spAutoFit/>
          </a:bodyPr>
          <a:lstStyle/>
          <a:p>
            <a:r>
              <a:rPr lang="zh-CN" altLang="en-US" sz="2400" dirty="0">
                <a:latin typeface="楷体" pitchFamily="49" charset="-122"/>
                <a:ea typeface="楷体" pitchFamily="49" charset="-122"/>
              </a:rPr>
              <a:t>有了这三个大发现，自然界的主要过程就得到了说明，就归结到自然的原因了。</a:t>
            </a:r>
            <a:br>
              <a:rPr lang="zh-CN" altLang="en-US" sz="2400" dirty="0">
                <a:latin typeface="楷体" pitchFamily="49" charset="-122"/>
                <a:ea typeface="楷体" pitchFamily="49" charset="-122"/>
              </a:rPr>
            </a:br>
            <a:endParaRPr lang="en-US" altLang="zh-CN" sz="2400" dirty="0">
              <a:latin typeface="楷体" pitchFamily="49" charset="-122"/>
              <a:ea typeface="楷体" pitchFamily="49" charset="-122"/>
            </a:endParaRPr>
          </a:p>
          <a:p>
            <a:pPr algn="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恩格斯</a:t>
            </a:r>
            <a:endParaRPr lang="zh-CN" altLang="en-US" sz="2400" dirty="0">
              <a:latin typeface="楷体" pitchFamily="49" charset="-122"/>
              <a:ea typeface="楷体" pitchFamily="49"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zh-CN" altLang="en-US" dirty="0"/>
              <a:t>案例：瓦特与蒸汽机</a:t>
            </a:r>
            <a:endParaRPr lang="zh-CN" altLang="en-US" dirty="0"/>
          </a:p>
        </p:txBody>
      </p:sp>
      <p:sp>
        <p:nvSpPr>
          <p:cNvPr id="7" name="内容占位符 2"/>
          <p:cNvSpPr>
            <a:spLocks noGrp="1"/>
          </p:cNvSpPr>
          <p:nvPr>
            <p:ph idx="1"/>
          </p:nvPr>
        </p:nvSpPr>
        <p:spPr>
          <a:xfrm>
            <a:off x="495299" y="1064797"/>
            <a:ext cx="8140701" cy="5489438"/>
          </a:xfrm>
          <a:solidFill>
            <a:schemeClr val="bg1"/>
          </a:solidFill>
          <a:ln w="15875">
            <a:solidFill>
              <a:schemeClr val="tx1">
                <a:lumMod val="75000"/>
                <a:lumOff val="25000"/>
              </a:schemeClr>
            </a:solidFill>
          </a:ln>
        </p:spPr>
        <p:txBody>
          <a:bodyPr vert="horz" lIns="91440" tIns="45720" rIns="91440" bIns="45720" rtlCol="0">
            <a:noAutofit/>
          </a:bodyPr>
          <a:lstStyle/>
          <a:p>
            <a:pPr>
              <a:buFont typeface="Wingdings" panose="05000000000000000000" pitchFamily="2" charset="2"/>
              <a:buChar char="l"/>
            </a:pPr>
            <a:r>
              <a:rPr lang="en-US" altLang="zh-CN" sz="2200" dirty="0">
                <a:solidFill>
                  <a:prstClr val="black"/>
                </a:solidFill>
                <a:latin typeface="楷体" pitchFamily="49" charset="-122"/>
                <a:ea typeface="楷体" pitchFamily="49" charset="-122"/>
              </a:rPr>
              <a:t>1763</a:t>
            </a:r>
            <a:r>
              <a:rPr lang="zh-CN" altLang="en-US" sz="2200" dirty="0">
                <a:solidFill>
                  <a:prstClr val="black"/>
                </a:solidFill>
                <a:latin typeface="楷体" pitchFamily="49" charset="-122"/>
                <a:ea typeface="楷体" pitchFamily="49" charset="-122"/>
              </a:rPr>
              <a:t>年，瓦特受命修理格拉斯科大学的一台纽可门蒸汽机，发现纽可门机的热量浪费太大，每一次蒸汽进入汽缸后，为了得到真空都要用冷水冷却，下一次蒸汽先得将已经冷却的汽缸加热才能推动汽缸，使汽缸充满高温蒸汽。在这一冷一热的过程中，热量损失太大。针对这一问题，瓦特想出了在汽缸之后再加一个冷凝器的主意。</a:t>
            </a:r>
            <a:endParaRPr lang="zh-CN" altLang="en-US" sz="22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200" dirty="0">
                <a:solidFill>
                  <a:prstClr val="black"/>
                </a:solidFill>
                <a:latin typeface="楷体" pitchFamily="49" charset="-122"/>
                <a:ea typeface="楷体" pitchFamily="49" charset="-122"/>
              </a:rPr>
              <a:t>冷凝器与汽缸之间用一个可调节阀门相连，高温蒸汽注入汽缸时阀门关上，做功后打开阀门，蒸汽则马上被引入冷凝器冷却，此冷凝器已事先用一台抽气机抽成真空，之后在冷凝器和汽缸内均形成真空。活塞在大气压力下作功，然后关上阀门，重新将冷凝器抽成真空，重复前一过程。瓦特于</a:t>
            </a:r>
            <a:r>
              <a:rPr lang="en-US" altLang="zh-CN" sz="2200" dirty="0">
                <a:solidFill>
                  <a:prstClr val="black"/>
                </a:solidFill>
                <a:latin typeface="楷体" pitchFamily="49" charset="-122"/>
                <a:ea typeface="楷体" pitchFamily="49" charset="-122"/>
              </a:rPr>
              <a:t>1769</a:t>
            </a:r>
            <a:r>
              <a:rPr lang="zh-CN" altLang="en-US" sz="2200" dirty="0">
                <a:solidFill>
                  <a:prstClr val="black"/>
                </a:solidFill>
                <a:latin typeface="楷体" pitchFamily="49" charset="-122"/>
                <a:ea typeface="楷体" pitchFamily="49" charset="-122"/>
              </a:rPr>
              <a:t>年造出了第一台原型机，并获得发明冷凝器的专利。 </a:t>
            </a:r>
            <a:endParaRPr lang="zh-CN" altLang="en-US" sz="22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200" dirty="0">
                <a:solidFill>
                  <a:prstClr val="black"/>
                </a:solidFill>
                <a:latin typeface="楷体" pitchFamily="49" charset="-122"/>
                <a:ea typeface="楷体" pitchFamily="49" charset="-122"/>
              </a:rPr>
              <a:t>瓦特并不满足于此，继续改进自己的蒸汽机，并于</a:t>
            </a:r>
            <a:r>
              <a:rPr lang="en-US" altLang="zh-CN" sz="2200" dirty="0">
                <a:solidFill>
                  <a:prstClr val="black"/>
                </a:solidFill>
                <a:latin typeface="楷体" pitchFamily="49" charset="-122"/>
                <a:ea typeface="楷体" pitchFamily="49" charset="-122"/>
              </a:rPr>
              <a:t>1782</a:t>
            </a:r>
            <a:r>
              <a:rPr lang="zh-CN" altLang="en-US" sz="2200" dirty="0">
                <a:solidFill>
                  <a:prstClr val="black"/>
                </a:solidFill>
                <a:latin typeface="楷体" pitchFamily="49" charset="-122"/>
                <a:ea typeface="楷体" pitchFamily="49" charset="-122"/>
              </a:rPr>
              <a:t>年设计出双向汽缸，使热效率又增加了一倍。</a:t>
            </a:r>
            <a:r>
              <a:rPr lang="zh-CN" altLang="en-US" sz="2200" dirty="0">
                <a:solidFill>
                  <a:srgbClr val="FF0000"/>
                </a:solidFill>
                <a:latin typeface="楷体" pitchFamily="49" charset="-122"/>
                <a:ea typeface="楷体" pitchFamily="49" charset="-122"/>
              </a:rPr>
              <a:t>人类开始进入“蒸汽时代”</a:t>
            </a:r>
            <a:r>
              <a:rPr lang="zh-CN" altLang="en-US" sz="2200" dirty="0">
                <a:solidFill>
                  <a:prstClr val="black"/>
                </a:solidFill>
                <a:latin typeface="楷体" pitchFamily="49" charset="-122"/>
                <a:ea typeface="楷体" pitchFamily="49" charset="-122"/>
              </a:rPr>
              <a:t>。</a:t>
            </a:r>
            <a:endParaRPr lang="zh-CN" altLang="en-US" sz="2200" dirty="0">
              <a:solidFill>
                <a:prstClr val="black"/>
              </a:solidFill>
              <a:latin typeface="楷体" pitchFamily="49" charset="-122"/>
              <a:ea typeface="楷体" pitchFamily="49"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zh-CN" altLang="en-US" dirty="0"/>
              <a:t>案例：达尔文与进化论</a:t>
            </a:r>
            <a:endParaRPr lang="zh-CN" altLang="en-US" dirty="0"/>
          </a:p>
        </p:txBody>
      </p:sp>
      <p:sp>
        <p:nvSpPr>
          <p:cNvPr id="7" name="内容占位符 2"/>
          <p:cNvSpPr>
            <a:spLocks noGrp="1"/>
          </p:cNvSpPr>
          <p:nvPr>
            <p:ph idx="1"/>
          </p:nvPr>
        </p:nvSpPr>
        <p:spPr>
          <a:xfrm>
            <a:off x="495299" y="1064797"/>
            <a:ext cx="8140701" cy="5489438"/>
          </a:xfrm>
          <a:solidFill>
            <a:schemeClr val="bg1"/>
          </a:solidFill>
          <a:ln w="15875">
            <a:solidFill>
              <a:schemeClr val="tx1">
                <a:lumMod val="75000"/>
                <a:lumOff val="25000"/>
              </a:schemeClr>
            </a:solidFill>
          </a:ln>
        </p:spPr>
        <p:txBody>
          <a:bodyPr vert="horz" lIns="91440" tIns="45720" rIns="91440" bIns="45720" rtlCol="0">
            <a:noAutofit/>
          </a:bodyPr>
          <a:lstStyle/>
          <a:p>
            <a:pPr>
              <a:buFont typeface="Wingdings" panose="05000000000000000000" pitchFamily="2" charset="2"/>
              <a:buChar char="l"/>
            </a:pPr>
            <a:r>
              <a:rPr lang="zh-CN" altLang="en-US" sz="2200" dirty="0">
                <a:solidFill>
                  <a:prstClr val="black"/>
                </a:solidFill>
                <a:latin typeface="楷体" pitchFamily="49" charset="-122"/>
                <a:ea typeface="楷体" pitchFamily="49" charset="-122"/>
              </a:rPr>
              <a:t>在剑桥大学基督学院时，达尔文对其所学毫无兴趣，却跟着跟着植物学家约翰</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斯蒂芬</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韩斯洛求学，收集甲虫类昆虫，并跟随猎犬号的年轻船长罗伯特</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费兹罗伊，探访南太平洋诸岛以及西印度洋群岛。在此次旅途中，达尔文收集动物与植物，并保持做记录的习惯，他注意到加拉巴哥群岛上的鸟类及龟和邻近岛屿的有微小的差异。</a:t>
            </a:r>
            <a:endParaRPr lang="zh-CN" altLang="en-US" sz="22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200" dirty="0">
                <a:solidFill>
                  <a:prstClr val="black"/>
                </a:solidFill>
                <a:latin typeface="楷体" pitchFamily="49" charset="-122"/>
                <a:ea typeface="楷体" pitchFamily="49" charset="-122"/>
              </a:rPr>
              <a:t>达尔文根据其旅途所得，同时在马尔萨斯学说的启发下，开始有了他的天择说</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生物为了存货而留下有益生存的特点。随后达尔文继续积累更多的资料，并连续出版了三部有关他观察珊瑚礁、火山岛以及其他地质现象的作品。随后又陆续出版了</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物种原始</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适者生存</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进化论</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植物变动力量</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等等，这些都奠定了他的专业威望。 </a:t>
            </a:r>
            <a:endParaRPr lang="zh-CN" altLang="en-US" sz="2200" dirty="0">
              <a:solidFill>
                <a:prstClr val="black"/>
              </a:solidFill>
              <a:latin typeface="楷体" pitchFamily="49" charset="-122"/>
              <a:ea typeface="楷体" pitchFamily="49"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zh-CN" altLang="en-US" dirty="0"/>
              <a:t>案例：孟德尔与遗传定律</a:t>
            </a:r>
            <a:endParaRPr lang="zh-CN" altLang="en-US" dirty="0"/>
          </a:p>
        </p:txBody>
      </p:sp>
      <p:sp>
        <p:nvSpPr>
          <p:cNvPr id="7" name="内容占位符 2"/>
          <p:cNvSpPr>
            <a:spLocks noGrp="1"/>
          </p:cNvSpPr>
          <p:nvPr>
            <p:ph idx="1"/>
          </p:nvPr>
        </p:nvSpPr>
        <p:spPr>
          <a:xfrm>
            <a:off x="495299" y="1064797"/>
            <a:ext cx="8140701" cy="5489438"/>
          </a:xfrm>
          <a:solidFill>
            <a:schemeClr val="bg1"/>
          </a:solidFill>
          <a:ln w="15875">
            <a:solidFill>
              <a:schemeClr val="tx1">
                <a:lumMod val="75000"/>
                <a:lumOff val="25000"/>
              </a:schemeClr>
            </a:solidFill>
          </a:ln>
        </p:spPr>
        <p:txBody>
          <a:bodyPr vert="horz" lIns="91440" tIns="45720" rIns="91440" bIns="45720" rtlCol="0">
            <a:noAutofit/>
          </a:bodyPr>
          <a:lstStyle/>
          <a:p>
            <a:pPr>
              <a:buFont typeface="Wingdings" panose="05000000000000000000" pitchFamily="2" charset="2"/>
              <a:buChar char="l"/>
            </a:pPr>
            <a:r>
              <a:rPr lang="en-US" altLang="zh-CN" sz="2200" dirty="0">
                <a:solidFill>
                  <a:prstClr val="black"/>
                </a:solidFill>
                <a:latin typeface="楷体" pitchFamily="49" charset="-122"/>
                <a:ea typeface="楷体" pitchFamily="49" charset="-122"/>
              </a:rPr>
              <a:t>1865</a:t>
            </a:r>
            <a:r>
              <a:rPr lang="zh-CN" altLang="en-US" sz="2200" dirty="0">
                <a:solidFill>
                  <a:prstClr val="black"/>
                </a:solidFill>
                <a:latin typeface="楷体" pitchFamily="49" charset="-122"/>
                <a:ea typeface="楷体" pitchFamily="49" charset="-122"/>
              </a:rPr>
              <a:t>年孟德尔开始用菜豆做一连串的实验。首先，他培植豆子以产生有七种特性的纯种，这些特性是选取看得见的性质，如大小、颜色、形状、及结构等，然后他交叉培植有不同特性的豆子，如高的和矮的、光滑的和皱的等等，期望一个混合的结果。但是，结果却显示出不同的特性能各自遗传，有些植物高高的，有的矮矮的，有些豆子光滑，有的皱的。</a:t>
            </a:r>
            <a:endParaRPr lang="zh-CN" altLang="en-US" sz="22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200" dirty="0">
                <a:solidFill>
                  <a:prstClr val="black"/>
                </a:solidFill>
                <a:latin typeface="楷体" pitchFamily="49" charset="-122"/>
                <a:ea typeface="楷体" pitchFamily="49" charset="-122"/>
              </a:rPr>
              <a:t>孟德尔的三大遗传定律：独立分离定律、独立支配定律（七种性征均各自独立，互不影响）、显性定律。显性定律是指，某种性状的出现由显性基因和隐性基因共同决定。这个定律有一定的比例作用，但是在今日的可利用性范围很小。 </a:t>
            </a:r>
            <a:endParaRPr lang="zh-CN" altLang="en-US" sz="2200" dirty="0">
              <a:solidFill>
                <a:prstClr val="black"/>
              </a:solidFill>
              <a:latin typeface="楷体" pitchFamily="49" charset="-122"/>
              <a:ea typeface="楷体" pitchFamily="49" charset="-122"/>
            </a:endParaRPr>
          </a:p>
          <a:p>
            <a:pPr>
              <a:buFont typeface="Wingdings" panose="05000000000000000000" pitchFamily="2" charset="2"/>
              <a:buChar char="l"/>
            </a:pPr>
            <a:endParaRPr lang="zh-CN" altLang="en-US" sz="2200" dirty="0">
              <a:solidFill>
                <a:prstClr val="black"/>
              </a:solidFill>
              <a:latin typeface="楷体" pitchFamily="49" charset="-122"/>
              <a:ea typeface="楷体" pitchFamily="49"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1.3 </a:t>
            </a:r>
            <a:r>
              <a:rPr lang="zh-CN" altLang="en-US" dirty="0"/>
              <a:t>科技进步</a:t>
            </a:r>
            <a:endParaRPr lang="zh-CN" altLang="en-US" dirty="0"/>
          </a:p>
        </p:txBody>
      </p:sp>
      <p:sp>
        <p:nvSpPr>
          <p:cNvPr id="6" name="内容占位符 2"/>
          <p:cNvSpPr>
            <a:spLocks noGrp="1"/>
          </p:cNvSpPr>
          <p:nvPr>
            <p:ph idx="1"/>
          </p:nvPr>
        </p:nvSpPr>
        <p:spPr>
          <a:xfrm>
            <a:off x="590309" y="1130300"/>
            <a:ext cx="3981692" cy="5046663"/>
          </a:xfrm>
        </p:spPr>
        <p:txBody>
          <a:bodyPr>
            <a:noAutofit/>
          </a:bodyPr>
          <a:lstStyle/>
          <a:p>
            <a:pPr lvl="0"/>
            <a:r>
              <a:rPr lang="en-US" altLang="zh-CN" b="1" dirty="0">
                <a:solidFill>
                  <a:prstClr val="black"/>
                </a:solidFill>
                <a:latin typeface="楷体" pitchFamily="49" charset="-122"/>
                <a:ea typeface="楷体" pitchFamily="49" charset="-122"/>
              </a:rPr>
              <a:t>1.3.2 </a:t>
            </a:r>
            <a:r>
              <a:rPr lang="zh-CN" altLang="en-US" b="1" dirty="0">
                <a:solidFill>
                  <a:prstClr val="black"/>
                </a:solidFill>
                <a:latin typeface="楷体" pitchFamily="49" charset="-122"/>
                <a:ea typeface="楷体" pitchFamily="49" charset="-122"/>
              </a:rPr>
              <a:t>其他科技进步</a:t>
            </a:r>
            <a:endParaRPr lang="en-US" altLang="zh-CN" b="1"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latin typeface="+mn-ea"/>
                <a:ea typeface="+mn-ea"/>
              </a:rPr>
              <a:t>经典力学</a:t>
            </a:r>
            <a:endParaRPr lang="en-US" altLang="zh-CN" sz="2400" dirty="0">
              <a:latin typeface="+mn-ea"/>
              <a:ea typeface="+mn-ea"/>
            </a:endParaRPr>
          </a:p>
          <a:p>
            <a:pPr lvl="1">
              <a:buFont typeface="Wingdings" panose="05000000000000000000" pitchFamily="2" charset="2"/>
              <a:buChar char="Ø"/>
            </a:pPr>
            <a:r>
              <a:rPr lang="zh-CN" altLang="en-US" sz="2000" dirty="0">
                <a:latin typeface="楷体" pitchFamily="49" charset="-122"/>
                <a:ea typeface="楷体" pitchFamily="49" charset="-122"/>
              </a:rPr>
              <a:t>伽利略（以实验事实为依据）</a:t>
            </a:r>
            <a:endParaRPr lang="en-US" altLang="zh-CN" sz="20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牛顿（万有引力定律以及物体运动三大定律）</a:t>
            </a:r>
            <a:endParaRPr lang="en-US" altLang="zh-CN" sz="20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mn-ea"/>
                <a:ea typeface="+mn-ea"/>
              </a:rPr>
              <a:t>电气技术</a:t>
            </a:r>
            <a:endParaRPr lang="en-US" altLang="zh-CN" sz="2400" dirty="0">
              <a:latin typeface="+mn-ea"/>
              <a:ea typeface="+mn-ea"/>
            </a:endParaRPr>
          </a:p>
          <a:p>
            <a:pPr lvl="1">
              <a:buFont typeface="Wingdings" panose="05000000000000000000" pitchFamily="2" charset="2"/>
              <a:buChar char="Ø"/>
            </a:pPr>
            <a:r>
              <a:rPr lang="zh-CN" altLang="en-US" sz="2000" dirty="0">
                <a:latin typeface="楷体" pitchFamily="49" charset="-122"/>
                <a:ea typeface="楷体" pitchFamily="49" charset="-122"/>
              </a:rPr>
              <a:t>法拉第（电磁感应现象） </a:t>
            </a:r>
            <a:endParaRPr lang="en-US" altLang="zh-CN" sz="20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西门子（发电机）</a:t>
            </a:r>
            <a:endParaRPr lang="en-US" altLang="zh-CN" sz="20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爱迪生（创建第一个发电站） </a:t>
            </a:r>
            <a:endParaRPr lang="zh-CN" altLang="en-US" sz="2000" dirty="0">
              <a:latin typeface="楷体" pitchFamily="49" charset="-122"/>
              <a:ea typeface="楷体" pitchFamily="49" charset="-122"/>
            </a:endParaRPr>
          </a:p>
          <a:p>
            <a:pPr>
              <a:buFont typeface="Wingdings" panose="05000000000000000000" pitchFamily="2" charset="2"/>
              <a:buChar char="l"/>
            </a:pPr>
            <a:r>
              <a:rPr lang="zh-CN" altLang="en-US" sz="2400" dirty="0">
                <a:latin typeface="+mn-ea"/>
                <a:ea typeface="+mn-ea"/>
              </a:rPr>
              <a:t>相对论和量子论</a:t>
            </a:r>
            <a:endParaRPr lang="en-US" altLang="zh-CN" sz="2400" dirty="0">
              <a:latin typeface="+mn-ea"/>
              <a:ea typeface="+mn-ea"/>
            </a:endParaRPr>
          </a:p>
          <a:p>
            <a:pPr lvl="1">
              <a:buFont typeface="Wingdings" panose="05000000000000000000" pitchFamily="2" charset="2"/>
              <a:buChar char="Ø"/>
            </a:pPr>
            <a:r>
              <a:rPr lang="zh-CN" altLang="en-US" sz="2000" dirty="0">
                <a:latin typeface="+mn-ea"/>
                <a:ea typeface="+mn-ea"/>
              </a:rPr>
              <a:t>爱因斯坦</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
        <p:nvSpPr>
          <p:cNvPr id="3" name="矩形 2"/>
          <p:cNvSpPr/>
          <p:nvPr/>
        </p:nvSpPr>
        <p:spPr>
          <a:xfrm>
            <a:off x="4572000" y="1585342"/>
            <a:ext cx="4064000" cy="2369880"/>
          </a:xfrm>
          <a:prstGeom prst="rect">
            <a:avLst/>
          </a:prstGeom>
        </p:spPr>
        <p:txBody>
          <a:bodyPr wrap="square">
            <a:spAutoFit/>
          </a:bodyPr>
          <a:lstStyle/>
          <a:p>
            <a:pPr marL="342900" indent="-342900">
              <a:buFont typeface="Wingdings" panose="05000000000000000000" pitchFamily="2" charset="2"/>
              <a:buChar char="l"/>
            </a:pPr>
            <a:r>
              <a:rPr lang="zh-CN" altLang="en-US" sz="2400" dirty="0">
                <a:latin typeface="+mn-ea"/>
              </a:rPr>
              <a:t>交通运输革命</a:t>
            </a:r>
            <a:endParaRPr lang="en-US" altLang="zh-CN" sz="2400" dirty="0">
              <a:latin typeface="+mn-ea"/>
            </a:endParaRPr>
          </a:p>
          <a:p>
            <a:pPr marL="800100" lvl="1" indent="-342900">
              <a:buFont typeface="Wingdings" panose="05000000000000000000" pitchFamily="2" charset="2"/>
              <a:buChar char="Ø"/>
            </a:pPr>
            <a:r>
              <a:rPr lang="zh-CN" altLang="en-US" sz="2000" dirty="0"/>
              <a:t>史蒂芬孙（蒸汽机车） </a:t>
            </a:r>
            <a:endParaRPr lang="en-US" altLang="zh-CN" sz="2000" dirty="0"/>
          </a:p>
          <a:p>
            <a:pPr marL="800100" lvl="1" indent="-342900">
              <a:buFont typeface="Wingdings" panose="05000000000000000000" pitchFamily="2" charset="2"/>
              <a:buChar char="Ø"/>
            </a:pPr>
            <a:r>
              <a:rPr lang="zh-CN" altLang="en-US" sz="2000" dirty="0"/>
              <a:t>富尔顿（蒸汽汽船）</a:t>
            </a:r>
            <a:endParaRPr lang="zh-CN" altLang="en-US" sz="2000" dirty="0"/>
          </a:p>
          <a:p>
            <a:pPr marL="285750" indent="-285750">
              <a:buFont typeface="Wingdings" panose="05000000000000000000" pitchFamily="2" charset="2"/>
              <a:buChar char="l"/>
            </a:pPr>
            <a:r>
              <a:rPr lang="zh-CN" altLang="en-US" sz="2400" dirty="0"/>
              <a:t>内燃机</a:t>
            </a:r>
            <a:endParaRPr lang="en-US" altLang="zh-CN" sz="2400" dirty="0"/>
          </a:p>
          <a:p>
            <a:pPr marL="800100" lvl="1" indent="-342900">
              <a:buFont typeface="Wingdings" panose="05000000000000000000" pitchFamily="2" charset="2"/>
              <a:buChar char="Ø"/>
            </a:pPr>
            <a:r>
              <a:rPr lang="zh-CN" altLang="en-US" sz="2000" dirty="0"/>
              <a:t>戴姆勒和卡尔本茨（汽油内燃机）</a:t>
            </a:r>
            <a:endParaRPr lang="en-US" altLang="zh-CN" sz="2000" dirty="0"/>
          </a:p>
          <a:p>
            <a:pPr marL="800100" lvl="1" indent="-342900">
              <a:buFont typeface="Wingdings" panose="05000000000000000000" pitchFamily="2" charset="2"/>
              <a:buChar char="Ø"/>
            </a:pPr>
            <a:r>
              <a:rPr lang="zh-CN" altLang="en-US" sz="2000" dirty="0"/>
              <a:t> 狄塞尔（柴油内燃机）  </a:t>
            </a:r>
            <a:endParaRPr lang="zh-CN" altLang="en-US"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探讨：工业革命与技术发明</a:t>
            </a:r>
            <a:endParaRPr lang="zh-CN" altLang="en-US" dirty="0"/>
          </a:p>
        </p:txBody>
      </p:sp>
      <p:sp>
        <p:nvSpPr>
          <p:cNvPr id="6" name="内容占位符 2"/>
          <p:cNvSpPr>
            <a:spLocks noGrp="1"/>
          </p:cNvSpPr>
          <p:nvPr>
            <p:ph idx="1"/>
          </p:nvPr>
        </p:nvSpPr>
        <p:spPr>
          <a:xfrm>
            <a:off x="628650" y="1130300"/>
            <a:ext cx="7886700" cy="5046663"/>
          </a:xfrm>
        </p:spPr>
        <p:txBody>
          <a:bodyPr>
            <a:noAutofit/>
          </a:bodyPr>
          <a:lstStyle/>
          <a:p>
            <a:r>
              <a:rPr lang="zh-CN" altLang="en-US" sz="2400" dirty="0"/>
              <a:t>思考</a:t>
            </a:r>
            <a:endParaRPr lang="en-US" altLang="zh-CN" sz="2400" dirty="0"/>
          </a:p>
          <a:p>
            <a:pPr>
              <a:buFont typeface="Wingdings" panose="05000000000000000000" pitchFamily="2" charset="2"/>
              <a:buChar char="l"/>
            </a:pPr>
            <a:r>
              <a:rPr lang="zh-CN" altLang="en-US" sz="2400" dirty="0">
                <a:latin typeface="楷体" pitchFamily="49" charset="-122"/>
                <a:ea typeface="楷体" pitchFamily="49" charset="-122"/>
              </a:rPr>
              <a:t>为什么不是中国而是欧洲出现工业革命？为什么是在工业革命以后，技术发明才浪潮般地涌现？</a:t>
            </a:r>
            <a:endParaRPr lang="en-US" altLang="zh-CN" sz="24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事实上，催生西欧工业革命的技术基础大部分都来自于中国。如中国古代四大发明、造船术、纺车、钟、铸铁等。</a:t>
            </a:r>
            <a:endParaRPr lang="zh-CN" altLang="en-US" sz="20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而与欧洲相比较而言，当时的中国缺乏的正是一种产权保护制度，也缺乏一种大工业式的产业开发。</a:t>
            </a:r>
            <a:endParaRPr lang="zh-CN" altLang="en-US" sz="20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如果社会不能有效地保护发明者的利益，那么创新便成为一种高风险、低收益的活动，社会中不能形成一种有效的激励制度，便不可能出现持续不断的发明家与发明。</a:t>
            </a:r>
            <a:endParaRPr lang="en-US" altLang="zh-CN" sz="2000" dirty="0">
              <a:latin typeface="楷体" pitchFamily="49" charset="-122"/>
              <a:ea typeface="楷体" pitchFamily="49" charset="-122"/>
            </a:endParaRPr>
          </a:p>
          <a:p>
            <a:pPr>
              <a:buFont typeface="Wingdings" panose="05000000000000000000" pitchFamily="2" charset="2"/>
              <a:buChar char="l"/>
            </a:pPr>
            <a:r>
              <a:rPr lang="zh-CN" altLang="en-US" sz="2400" dirty="0">
                <a:latin typeface="楷体" pitchFamily="49" charset="-122"/>
                <a:ea typeface="楷体" pitchFamily="49" charset="-122"/>
              </a:rPr>
              <a:t>从</a:t>
            </a:r>
            <a:r>
              <a:rPr lang="zh-CN" altLang="en-US" sz="2400" dirty="0">
                <a:solidFill>
                  <a:srgbClr val="FF0000"/>
                </a:solidFill>
                <a:latin typeface="楷体" pitchFamily="49" charset="-122"/>
                <a:ea typeface="楷体" pitchFamily="49" charset="-122"/>
              </a:rPr>
              <a:t>法律制度中去寻找原因</a:t>
            </a:r>
            <a:r>
              <a:rPr lang="zh-CN" altLang="en-US" sz="2400" dirty="0">
                <a:latin typeface="楷体" pitchFamily="49" charset="-122"/>
                <a:ea typeface="楷体" pitchFamily="49" charset="-122"/>
              </a:rPr>
              <a:t>：如何激发人们的创造热情？如何通过法律制度保障人们通过创造而获取的财富？</a:t>
            </a:r>
            <a:endParaRPr lang="zh-CN" altLang="en-US" sz="2400" dirty="0">
              <a:latin typeface="楷体" pitchFamily="49" charset="-122"/>
              <a:ea typeface="楷体" pitchFamily="49" charset="-122"/>
            </a:endParaRPr>
          </a:p>
          <a:p>
            <a:pPr>
              <a:buFont typeface="Wingdings" panose="05000000000000000000" pitchFamily="2" charset="2"/>
              <a:buChar char="Ø"/>
            </a:pPr>
            <a:endParaRPr lang="zh-CN" altLang="en-US" sz="2400" dirty="0">
              <a:latin typeface="楷体" pitchFamily="49" charset="-122"/>
              <a:ea typeface="楷体" pitchFamily="49" charset="-122"/>
            </a:endParaRPr>
          </a:p>
          <a:p>
            <a:pPr lvl="1">
              <a:buFont typeface="Wingdings" panose="05000000000000000000" pitchFamily="2" charset="2"/>
              <a:buChar char="l"/>
            </a:pPr>
            <a:endParaRPr lang="zh-CN" altLang="zh-CN" sz="2000" dirty="0">
              <a:latin typeface="楷体" pitchFamily="49" charset="-122"/>
              <a:ea typeface="楷体" pitchFamily="49"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1.4 </a:t>
            </a:r>
            <a:r>
              <a:rPr lang="zh-CN" altLang="en-US" dirty="0"/>
              <a:t>西方国家</a:t>
            </a:r>
            <a:r>
              <a:rPr lang="en-US" altLang="zh-CN" dirty="0"/>
              <a:t>—</a:t>
            </a:r>
            <a:r>
              <a:rPr lang="zh-CN" altLang="en-US" dirty="0"/>
              <a:t>财产权制度、人权制度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1.4.1 </a:t>
            </a:r>
            <a:r>
              <a:rPr lang="zh-CN" altLang="en-US" b="1" dirty="0">
                <a:latin typeface="+mn-ea"/>
                <a:ea typeface="+mn-ea"/>
              </a:rPr>
              <a:t>财产权制度</a:t>
            </a:r>
            <a:endParaRPr lang="en-US" altLang="zh-CN" b="1" dirty="0">
              <a:latin typeface="+mn-ea"/>
              <a:ea typeface="+mn-ea"/>
            </a:endParaRPr>
          </a:p>
          <a:p>
            <a:pPr lvl="0">
              <a:buFont typeface="Wingdings" panose="05000000000000000000" pitchFamily="2" charset="2"/>
              <a:buChar char="l"/>
            </a:pPr>
            <a:r>
              <a:rPr lang="zh-CN" altLang="en-US" sz="2400" dirty="0">
                <a:latin typeface="楷体" pitchFamily="49" charset="-122"/>
                <a:ea typeface="楷体" pitchFamily="49" charset="-122"/>
              </a:rPr>
              <a:t>最早出现工业革命的英国和荷兰，也是最早创立和发展作为知识产权保护制度的</a:t>
            </a:r>
            <a:r>
              <a:rPr lang="zh-CN" altLang="en-US" sz="2400" dirty="0">
                <a:solidFill>
                  <a:srgbClr val="FF0000"/>
                </a:solidFill>
                <a:latin typeface="楷体" pitchFamily="49" charset="-122"/>
                <a:ea typeface="楷体" pitchFamily="49" charset="-122"/>
              </a:rPr>
              <a:t>专利权</a:t>
            </a:r>
            <a:r>
              <a:rPr lang="zh-CN" altLang="en-US" sz="2400" dirty="0">
                <a:latin typeface="楷体" pitchFamily="49" charset="-122"/>
                <a:ea typeface="楷体" pitchFamily="49" charset="-122"/>
              </a:rPr>
              <a:t>和</a:t>
            </a:r>
            <a:r>
              <a:rPr lang="zh-CN" altLang="en-US" sz="2400" dirty="0">
                <a:solidFill>
                  <a:srgbClr val="FF0000"/>
                </a:solidFill>
                <a:latin typeface="楷体" pitchFamily="49" charset="-122"/>
                <a:ea typeface="楷体" pitchFamily="49" charset="-122"/>
              </a:rPr>
              <a:t>版权制度</a:t>
            </a:r>
            <a:r>
              <a:rPr lang="zh-CN" altLang="en-US" sz="2400" dirty="0">
                <a:latin typeface="楷体" pitchFamily="49" charset="-122"/>
                <a:ea typeface="楷体" pitchFamily="49" charset="-122"/>
              </a:rPr>
              <a:t>的，其他欧陆国家之所以在工业革命上落后于这两个国家，也正是因为它们在知识产权制度的实施上落后于这两个国家。</a:t>
            </a:r>
            <a:endParaRPr lang="en-US" altLang="zh-CN" sz="24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这种制度使发明家们预期其发明能在带来巨大社会效益的同时也带来一定的个人效益，从而大大激发他们的创造热情，使发明成果不断涌现，最终产生了工业革命。</a:t>
            </a:r>
            <a:endParaRPr lang="zh-CN" altLang="en-US" sz="20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工业革命之前的主要激励方式：</a:t>
            </a:r>
            <a:endParaRPr lang="zh-CN" altLang="en-US" sz="24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政府的科技发明悬赏（如</a:t>
            </a:r>
            <a:r>
              <a:rPr lang="en-US" altLang="zh-CN" sz="2000" dirty="0">
                <a:latin typeface="楷体" pitchFamily="49" charset="-122"/>
                <a:ea typeface="楷体" pitchFamily="49" charset="-122"/>
              </a:rPr>
              <a:t>13</a:t>
            </a:r>
            <a:r>
              <a:rPr lang="zh-CN" altLang="en-US" sz="2000" dirty="0">
                <a:latin typeface="楷体" pitchFamily="49" charset="-122"/>
                <a:ea typeface="楷体" pitchFamily="49" charset="-122"/>
              </a:rPr>
              <a:t>世纪英国政府悬赏发明能确定经度的航海表）</a:t>
            </a:r>
            <a:endParaRPr lang="zh-CN" altLang="en-US" sz="20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个人声望的确立及社会的认可，如牛顿被选为皇家学会会长、法国科学院会员等 ；晚年任职： 皇家铸币厂厂长和督办</a:t>
            </a:r>
            <a:endParaRPr lang="zh-CN" altLang="en-US" sz="20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1.4 </a:t>
            </a:r>
            <a:r>
              <a:rPr lang="zh-CN" altLang="en-US" dirty="0"/>
              <a:t>西方国家</a:t>
            </a:r>
            <a:r>
              <a:rPr lang="en-US" altLang="zh-CN" dirty="0"/>
              <a:t>—</a:t>
            </a:r>
            <a:r>
              <a:rPr lang="zh-CN" altLang="en-US" dirty="0"/>
              <a:t>财产权制度、人权制度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1.4.2 </a:t>
            </a:r>
            <a:r>
              <a:rPr lang="zh-CN" altLang="en-US" b="1" dirty="0">
                <a:latin typeface="+mn-ea"/>
                <a:ea typeface="+mn-ea"/>
              </a:rPr>
              <a:t>人权制度</a:t>
            </a:r>
            <a:endParaRPr lang="en-US" altLang="zh-CN" b="1" dirty="0">
              <a:latin typeface="+mn-ea"/>
              <a:ea typeface="+mn-ea"/>
            </a:endParaRPr>
          </a:p>
          <a:p>
            <a:pPr>
              <a:buFont typeface="Wingdings" panose="05000000000000000000" pitchFamily="2" charset="2"/>
              <a:buChar char="l"/>
            </a:pPr>
            <a:r>
              <a:rPr lang="zh-CN" altLang="en-US" sz="2400" dirty="0">
                <a:latin typeface="+mn-ea"/>
                <a:ea typeface="+mn-ea"/>
              </a:rPr>
              <a:t>西方自由资本主义时期的哲学基础是</a:t>
            </a:r>
            <a:r>
              <a:rPr lang="zh-CN" altLang="en-US" sz="2400" dirty="0">
                <a:solidFill>
                  <a:srgbClr val="FF0000"/>
                </a:solidFill>
                <a:latin typeface="+mn-ea"/>
                <a:ea typeface="+mn-ea"/>
              </a:rPr>
              <a:t>个人主义</a:t>
            </a:r>
            <a:r>
              <a:rPr lang="zh-CN" altLang="en-US" sz="2400" dirty="0">
                <a:latin typeface="+mn-ea"/>
                <a:ea typeface="+mn-ea"/>
              </a:rPr>
              <a:t>，这是伴随着西方资本主义而出现的政治、经济、价值学说。它是资产阶级用来反对封建专制和神权的思想武器，它强调民主和自由，强调自我支配和自我控制。</a:t>
            </a:r>
            <a:endParaRPr lang="zh-CN" altLang="en-US" sz="2400" dirty="0">
              <a:latin typeface="+mn-ea"/>
              <a:ea typeface="+mn-ea"/>
            </a:endParaRPr>
          </a:p>
          <a:p>
            <a:pPr>
              <a:buFont typeface="Wingdings" panose="05000000000000000000" pitchFamily="2" charset="2"/>
              <a:buChar char="l"/>
            </a:pPr>
            <a:r>
              <a:rPr lang="zh-CN" altLang="en-US" sz="2400" dirty="0">
                <a:latin typeface="+mn-ea"/>
                <a:ea typeface="+mn-ea"/>
              </a:rPr>
              <a:t>个人主义运用到经济方面，则体现了</a:t>
            </a:r>
            <a:r>
              <a:rPr lang="zh-CN" altLang="en-US" sz="2400" dirty="0">
                <a:solidFill>
                  <a:srgbClr val="FF0000"/>
                </a:solidFill>
                <a:latin typeface="+mn-ea"/>
                <a:ea typeface="+mn-ea"/>
              </a:rPr>
              <a:t>私有神圣以及对个人财产权的保护</a:t>
            </a:r>
            <a:r>
              <a:rPr lang="zh-CN" altLang="en-US" sz="2400" dirty="0">
                <a:latin typeface="+mn-ea"/>
                <a:ea typeface="+mn-ea"/>
              </a:rPr>
              <a:t>。这为现代意义的知识产权保护创作者个人的智力创作成果提供了经济基础，并且同时创作者个人的主体地位得以凸显，成为自己创作的成果的权利人。</a:t>
            </a:r>
            <a:endParaRPr lang="en-US" altLang="zh-CN" sz="2400" dirty="0">
              <a:latin typeface="+mn-ea"/>
              <a:ea typeface="+mn-ea"/>
            </a:endParaRPr>
          </a:p>
          <a:p>
            <a:pPr>
              <a:buFont typeface="Wingdings" panose="05000000000000000000" pitchFamily="2" charset="2"/>
              <a:buChar char="l"/>
            </a:pPr>
            <a:r>
              <a:rPr lang="en-US" altLang="zh-CN" sz="2400" dirty="0">
                <a:latin typeface="+mn-ea"/>
                <a:ea typeface="+mn-ea"/>
              </a:rPr>
              <a:t>17</a:t>
            </a:r>
            <a:r>
              <a:rPr lang="zh-CN" altLang="en-US" sz="2400" dirty="0">
                <a:latin typeface="+mn-ea"/>
                <a:ea typeface="+mn-ea"/>
              </a:rPr>
              <a:t>、</a:t>
            </a:r>
            <a:r>
              <a:rPr lang="en-US" altLang="zh-CN" sz="2400" dirty="0">
                <a:latin typeface="+mn-ea"/>
                <a:ea typeface="+mn-ea"/>
              </a:rPr>
              <a:t>18</a:t>
            </a:r>
            <a:r>
              <a:rPr lang="zh-CN" altLang="en-US" sz="2400" dirty="0">
                <a:latin typeface="+mn-ea"/>
                <a:ea typeface="+mn-ea"/>
              </a:rPr>
              <a:t>世纪后，</a:t>
            </a:r>
            <a:r>
              <a:rPr lang="zh-CN" altLang="en-US" sz="2400" dirty="0">
                <a:solidFill>
                  <a:srgbClr val="FF0000"/>
                </a:solidFill>
                <a:latin typeface="+mn-ea"/>
                <a:ea typeface="+mn-ea"/>
              </a:rPr>
              <a:t>西方的社会思想已经认为应该保护作者和发明者的权益不受国家侵犯，使作品和思想可以自由传播，专利、商标等私权逐渐得到公认。</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1.4 </a:t>
            </a:r>
            <a:r>
              <a:rPr lang="zh-CN" altLang="en-US" dirty="0"/>
              <a:t>西方国家</a:t>
            </a:r>
            <a:r>
              <a:rPr lang="en-US" altLang="zh-CN" dirty="0"/>
              <a:t>—</a:t>
            </a:r>
            <a:r>
              <a:rPr lang="zh-CN" altLang="en-US" dirty="0"/>
              <a:t>财产权制度、人权制度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1.4.2 </a:t>
            </a:r>
            <a:r>
              <a:rPr lang="zh-CN" altLang="en-US" b="1" dirty="0">
                <a:latin typeface="+mn-ea"/>
                <a:ea typeface="+mn-ea"/>
              </a:rPr>
              <a:t>人权制度</a:t>
            </a:r>
            <a:endParaRPr lang="en-US" altLang="zh-CN" b="1" dirty="0">
              <a:latin typeface="+mn-ea"/>
              <a:ea typeface="+mn-ea"/>
            </a:endParaRPr>
          </a:p>
          <a:p>
            <a:pPr>
              <a:buFont typeface="Wingdings" panose="05000000000000000000" pitchFamily="2" charset="2"/>
              <a:buChar char="l"/>
            </a:pPr>
            <a:r>
              <a:rPr lang="zh-CN" altLang="en-US" sz="2400" dirty="0">
                <a:latin typeface="+mn-ea"/>
                <a:ea typeface="+mn-ea"/>
              </a:rPr>
              <a:t>法律思想的突出贡献者</a:t>
            </a:r>
            <a:endParaRPr lang="en-US" altLang="zh-CN" sz="2400" dirty="0">
              <a:latin typeface="+mn-ea"/>
              <a:ea typeface="+mn-ea"/>
            </a:endParaRPr>
          </a:p>
          <a:p>
            <a:pPr lvl="1">
              <a:buFont typeface="Wingdings" panose="05000000000000000000" pitchFamily="2" charset="2"/>
              <a:buChar char="Ø"/>
            </a:pPr>
            <a:r>
              <a:rPr lang="en-US" altLang="zh-CN" dirty="0">
                <a:latin typeface="+mn-ea"/>
                <a:ea typeface="+mn-ea"/>
              </a:rPr>
              <a:t>1690</a:t>
            </a:r>
            <a:r>
              <a:rPr lang="zh-CN" altLang="en-US" dirty="0">
                <a:latin typeface="+mn-ea"/>
                <a:ea typeface="+mn-ea"/>
              </a:rPr>
              <a:t>年洛克的</a:t>
            </a:r>
            <a:r>
              <a:rPr lang="en-US" altLang="zh-CN" dirty="0">
                <a:latin typeface="+mn-ea"/>
                <a:ea typeface="+mn-ea"/>
              </a:rPr>
              <a:t>《</a:t>
            </a:r>
            <a:r>
              <a:rPr lang="zh-CN" altLang="en-US" dirty="0">
                <a:latin typeface="+mn-ea"/>
                <a:ea typeface="+mn-ea"/>
              </a:rPr>
              <a:t>政府论</a:t>
            </a:r>
            <a:r>
              <a:rPr lang="en-US" altLang="zh-CN" dirty="0">
                <a:latin typeface="+mn-ea"/>
                <a:ea typeface="+mn-ea"/>
              </a:rPr>
              <a:t>》</a:t>
            </a:r>
            <a:r>
              <a:rPr lang="zh-CN" altLang="en-US" dirty="0">
                <a:latin typeface="+mn-ea"/>
                <a:ea typeface="+mn-ea"/>
              </a:rPr>
              <a:t>；</a:t>
            </a:r>
            <a:endParaRPr lang="en-US" altLang="zh-CN" dirty="0">
              <a:latin typeface="+mn-ea"/>
              <a:ea typeface="+mn-ea"/>
            </a:endParaRPr>
          </a:p>
          <a:p>
            <a:pPr lvl="1">
              <a:buFont typeface="Wingdings" panose="05000000000000000000" pitchFamily="2" charset="2"/>
              <a:buChar char="Ø"/>
            </a:pPr>
            <a:r>
              <a:rPr lang="en-US" altLang="zh-CN" dirty="0">
                <a:latin typeface="+mn-ea"/>
                <a:ea typeface="+mn-ea"/>
              </a:rPr>
              <a:t>1748</a:t>
            </a:r>
            <a:r>
              <a:rPr lang="zh-CN" altLang="en-US" dirty="0">
                <a:latin typeface="+mn-ea"/>
                <a:ea typeface="+mn-ea"/>
              </a:rPr>
              <a:t>年孟德斯鸠的</a:t>
            </a:r>
            <a:r>
              <a:rPr lang="en-US" altLang="zh-CN" dirty="0">
                <a:latin typeface="+mn-ea"/>
                <a:ea typeface="+mn-ea"/>
              </a:rPr>
              <a:t>《</a:t>
            </a:r>
            <a:r>
              <a:rPr lang="zh-CN" altLang="en-US" dirty="0">
                <a:latin typeface="+mn-ea"/>
                <a:ea typeface="+mn-ea"/>
              </a:rPr>
              <a:t>论法的精神</a:t>
            </a:r>
            <a:r>
              <a:rPr lang="en-US" altLang="zh-CN" dirty="0">
                <a:latin typeface="+mn-ea"/>
                <a:ea typeface="+mn-ea"/>
              </a:rPr>
              <a:t>》</a:t>
            </a:r>
            <a:r>
              <a:rPr lang="zh-CN" altLang="en-US" dirty="0">
                <a:latin typeface="+mn-ea"/>
                <a:ea typeface="+mn-ea"/>
              </a:rPr>
              <a:t>；</a:t>
            </a:r>
            <a:endParaRPr lang="en-US" altLang="zh-CN" dirty="0">
              <a:latin typeface="+mn-ea"/>
              <a:ea typeface="+mn-ea"/>
            </a:endParaRPr>
          </a:p>
          <a:p>
            <a:pPr lvl="1">
              <a:buFont typeface="Wingdings" panose="05000000000000000000" pitchFamily="2" charset="2"/>
              <a:buChar char="Ø"/>
            </a:pPr>
            <a:r>
              <a:rPr lang="en-US" altLang="zh-CN" dirty="0">
                <a:latin typeface="+mn-ea"/>
                <a:ea typeface="+mn-ea"/>
              </a:rPr>
              <a:t>1753</a:t>
            </a:r>
            <a:r>
              <a:rPr lang="zh-CN" altLang="en-US" dirty="0">
                <a:latin typeface="+mn-ea"/>
                <a:ea typeface="+mn-ea"/>
              </a:rPr>
              <a:t>年卢梭的</a:t>
            </a:r>
            <a:r>
              <a:rPr lang="en-US" altLang="zh-CN" dirty="0">
                <a:latin typeface="+mn-ea"/>
                <a:ea typeface="+mn-ea"/>
              </a:rPr>
              <a:t>《</a:t>
            </a:r>
            <a:r>
              <a:rPr lang="zh-CN" altLang="en-US" dirty="0">
                <a:latin typeface="+mn-ea"/>
                <a:ea typeface="+mn-ea"/>
              </a:rPr>
              <a:t>论人类不平等的起源和基础</a:t>
            </a:r>
            <a:r>
              <a:rPr lang="en-US" altLang="zh-CN" dirty="0">
                <a:latin typeface="+mn-ea"/>
                <a:ea typeface="+mn-ea"/>
              </a:rPr>
              <a:t>》</a:t>
            </a:r>
            <a:r>
              <a:rPr lang="zh-CN" altLang="en-US" dirty="0">
                <a:latin typeface="+mn-ea"/>
                <a:ea typeface="+mn-ea"/>
              </a:rPr>
              <a:t>及</a:t>
            </a:r>
            <a:r>
              <a:rPr lang="en-US" altLang="zh-CN" dirty="0">
                <a:latin typeface="+mn-ea"/>
                <a:ea typeface="+mn-ea"/>
              </a:rPr>
              <a:t>1762</a:t>
            </a:r>
            <a:r>
              <a:rPr lang="zh-CN" altLang="en-US" dirty="0">
                <a:latin typeface="+mn-ea"/>
                <a:ea typeface="+mn-ea"/>
              </a:rPr>
              <a:t>年的</a:t>
            </a:r>
            <a:r>
              <a:rPr lang="en-US" altLang="zh-CN" dirty="0">
                <a:latin typeface="+mn-ea"/>
                <a:ea typeface="+mn-ea"/>
              </a:rPr>
              <a:t>《</a:t>
            </a:r>
            <a:r>
              <a:rPr lang="zh-CN" altLang="en-US" dirty="0">
                <a:latin typeface="+mn-ea"/>
                <a:ea typeface="+mn-ea"/>
              </a:rPr>
              <a:t>社会契约论</a:t>
            </a:r>
            <a:r>
              <a:rPr lang="en-US" altLang="zh-CN" dirty="0">
                <a:latin typeface="+mn-ea"/>
                <a:ea typeface="+mn-ea"/>
              </a:rPr>
              <a:t>》</a:t>
            </a:r>
            <a:r>
              <a:rPr lang="zh-CN" altLang="en-US" dirty="0">
                <a:latin typeface="+mn-ea"/>
                <a:ea typeface="+mn-ea"/>
              </a:rPr>
              <a:t>；</a:t>
            </a:r>
            <a:endParaRPr lang="en-US" altLang="zh-CN" dirty="0">
              <a:latin typeface="+mn-ea"/>
              <a:ea typeface="+mn-ea"/>
            </a:endParaRPr>
          </a:p>
          <a:p>
            <a:pPr lvl="1">
              <a:buFont typeface="Wingdings" panose="05000000000000000000" pitchFamily="2" charset="2"/>
              <a:buChar char="Ø"/>
            </a:pPr>
            <a:r>
              <a:rPr lang="en-US" altLang="zh-CN" dirty="0">
                <a:latin typeface="+mn-ea"/>
                <a:ea typeface="+mn-ea"/>
              </a:rPr>
              <a:t>1789</a:t>
            </a:r>
            <a:r>
              <a:rPr lang="zh-CN" altLang="en-US" dirty="0">
                <a:latin typeface="+mn-ea"/>
                <a:ea typeface="+mn-ea"/>
              </a:rPr>
              <a:t>年</a:t>
            </a:r>
            <a:r>
              <a:rPr lang="en-US" altLang="zh-CN" dirty="0">
                <a:latin typeface="+mn-ea"/>
                <a:ea typeface="+mn-ea"/>
              </a:rPr>
              <a:t>《</a:t>
            </a:r>
            <a:r>
              <a:rPr lang="zh-CN" altLang="en-US" dirty="0">
                <a:latin typeface="+mn-ea"/>
                <a:ea typeface="+mn-ea"/>
              </a:rPr>
              <a:t>人权和公民权宣言</a:t>
            </a:r>
            <a:r>
              <a:rPr lang="en-US" altLang="zh-CN" dirty="0">
                <a:latin typeface="+mn-ea"/>
                <a:ea typeface="+mn-ea"/>
              </a:rPr>
              <a:t>》</a:t>
            </a:r>
            <a:endParaRPr lang="zh-CN" altLang="en-US" dirty="0">
              <a:latin typeface="+mn-ea"/>
              <a:ea typeface="+mn-ea"/>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1.4 </a:t>
            </a:r>
            <a:r>
              <a:rPr lang="zh-CN" altLang="en-US" dirty="0"/>
              <a:t>西方国家</a:t>
            </a:r>
            <a:r>
              <a:rPr lang="en-US" altLang="zh-CN" dirty="0"/>
              <a:t>—</a:t>
            </a:r>
            <a:r>
              <a:rPr lang="zh-CN" altLang="en-US" dirty="0"/>
              <a:t>财产权制度、人权制度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1.4.3 </a:t>
            </a:r>
            <a:r>
              <a:rPr lang="zh-CN" altLang="en-US" b="1" dirty="0">
                <a:latin typeface="+mn-ea"/>
                <a:ea typeface="+mn-ea"/>
              </a:rPr>
              <a:t>与当时的中国形成巨大反差</a:t>
            </a:r>
            <a:endParaRPr lang="zh-CN" altLang="en-US" b="1" dirty="0">
              <a:latin typeface="+mn-ea"/>
              <a:ea typeface="+mn-ea"/>
            </a:endParaRPr>
          </a:p>
          <a:p>
            <a:pPr>
              <a:buFont typeface="Wingdings" panose="05000000000000000000" pitchFamily="2" charset="2"/>
              <a:buChar char="l"/>
            </a:pPr>
            <a:r>
              <a:rPr lang="zh-CN" altLang="en-US" sz="2400" dirty="0">
                <a:latin typeface="+mn-ea"/>
                <a:ea typeface="+mn-ea"/>
              </a:rPr>
              <a:t>封建制度：重农抑商</a:t>
            </a:r>
            <a:endParaRPr lang="en-US" altLang="zh-CN" sz="2400" dirty="0">
              <a:latin typeface="+mn-ea"/>
              <a:ea typeface="+mn-ea"/>
            </a:endParaRPr>
          </a:p>
          <a:p>
            <a:pPr>
              <a:buFont typeface="Wingdings" panose="05000000000000000000" pitchFamily="2" charset="2"/>
              <a:buChar char="l"/>
            </a:pPr>
            <a:r>
              <a:rPr lang="zh-CN" altLang="en-US" sz="2400" dirty="0">
                <a:latin typeface="+mn-ea"/>
                <a:ea typeface="+mn-ea"/>
              </a:rPr>
              <a:t>人权、知识产权保护几乎不可能</a:t>
            </a:r>
            <a:endParaRPr lang="en-US" altLang="zh-CN" sz="2400" dirty="0">
              <a:latin typeface="+mn-ea"/>
              <a:ea typeface="+mn-ea"/>
            </a:endParaRPr>
          </a:p>
          <a:p>
            <a:pPr>
              <a:buFont typeface="Wingdings" panose="05000000000000000000" pitchFamily="2" charset="2"/>
              <a:buChar char="l"/>
            </a:pPr>
            <a:r>
              <a:rPr lang="zh-CN" altLang="en-US" sz="2400" dirty="0">
                <a:latin typeface="+mn-ea"/>
                <a:ea typeface="+mn-ea"/>
              </a:rPr>
              <a:t>个人财产制度：相对不稳定</a:t>
            </a:r>
            <a:endParaRPr lang="en-US" altLang="zh-CN" sz="2400" dirty="0">
              <a:latin typeface="+mn-ea"/>
              <a:ea typeface="+mn-ea"/>
            </a:endParaRPr>
          </a:p>
          <a:p>
            <a:pPr>
              <a:buFont typeface="Wingdings" panose="05000000000000000000" pitchFamily="2" charset="2"/>
              <a:buChar char="l"/>
            </a:pPr>
            <a:r>
              <a:rPr lang="zh-CN" altLang="en-US" sz="2400" dirty="0">
                <a:solidFill>
                  <a:srgbClr val="FF0000"/>
                </a:solidFill>
                <a:latin typeface="+mn-ea"/>
                <a:ea typeface="+mn-ea"/>
              </a:rPr>
              <a:t>官僚政治制度的严重干预</a:t>
            </a:r>
            <a:r>
              <a:rPr lang="zh-CN" altLang="en-US" sz="2400" dirty="0">
                <a:latin typeface="+mn-ea"/>
                <a:ea typeface="+mn-ea"/>
              </a:rPr>
              <a:t>：专制，而科学技术发展需要的是民主制度；如</a:t>
            </a:r>
            <a:r>
              <a:rPr lang="en-US" altLang="zh-CN" sz="2400" dirty="0">
                <a:latin typeface="+mn-ea"/>
                <a:ea typeface="+mn-ea"/>
              </a:rPr>
              <a:t>《</a:t>
            </a:r>
            <a:r>
              <a:rPr lang="zh-CN" altLang="en-US" sz="2400" dirty="0">
                <a:latin typeface="+mn-ea"/>
                <a:ea typeface="+mn-ea"/>
              </a:rPr>
              <a:t>天工开物</a:t>
            </a:r>
            <a:r>
              <a:rPr lang="en-US" altLang="zh-CN" sz="2400" dirty="0">
                <a:latin typeface="+mn-ea"/>
                <a:ea typeface="+mn-ea"/>
              </a:rPr>
              <a:t>》</a:t>
            </a:r>
            <a:r>
              <a:rPr lang="zh-CN" altLang="en-US" sz="2400" dirty="0">
                <a:latin typeface="+mn-ea"/>
                <a:ea typeface="+mn-ea"/>
              </a:rPr>
              <a:t>、</a:t>
            </a:r>
            <a:r>
              <a:rPr lang="en-US" altLang="zh-CN" sz="2400" dirty="0">
                <a:latin typeface="+mn-ea"/>
                <a:ea typeface="+mn-ea"/>
              </a:rPr>
              <a:t>《</a:t>
            </a:r>
            <a:r>
              <a:rPr lang="zh-CN" altLang="en-US" sz="2400" dirty="0">
                <a:latin typeface="+mn-ea"/>
                <a:ea typeface="+mn-ea"/>
              </a:rPr>
              <a:t>徐霞客游记</a:t>
            </a:r>
            <a:r>
              <a:rPr lang="en-US" altLang="zh-CN" sz="2400" dirty="0">
                <a:latin typeface="+mn-ea"/>
                <a:ea typeface="+mn-ea"/>
              </a:rPr>
              <a:t>》</a:t>
            </a:r>
            <a:r>
              <a:rPr lang="zh-CN" altLang="en-US" sz="2400" dirty="0">
                <a:latin typeface="+mn-ea"/>
                <a:ea typeface="+mn-ea"/>
              </a:rPr>
              <a:t>等与统治者利益无关遭到封杀或扼杀；工商业官营；文字狱等</a:t>
            </a:r>
            <a:endParaRPr lang="en-US" altLang="zh-CN" sz="2400" dirty="0">
              <a:latin typeface="+mn-ea"/>
              <a:ea typeface="+mn-ea"/>
            </a:endParaRPr>
          </a:p>
          <a:p>
            <a:pPr>
              <a:buFont typeface="Wingdings" panose="05000000000000000000" pitchFamily="2" charset="2"/>
              <a:buChar char="l"/>
            </a:pPr>
            <a:r>
              <a:rPr lang="zh-CN" altLang="en-US" sz="2400" dirty="0">
                <a:latin typeface="+mn-ea"/>
                <a:ea typeface="+mn-ea"/>
              </a:rPr>
              <a:t>八股取士制度，禁锢思想，限制人才的多样化发展</a:t>
            </a:r>
            <a:endParaRPr lang="en-US" altLang="zh-CN" sz="2400" dirty="0">
              <a:latin typeface="+mn-ea"/>
              <a:ea typeface="+mn-ea"/>
            </a:endParaRPr>
          </a:p>
          <a:p>
            <a:pPr>
              <a:buFont typeface="Wingdings" panose="05000000000000000000" pitchFamily="2" charset="2"/>
              <a:buChar char="l"/>
            </a:pPr>
            <a:r>
              <a:rPr lang="zh-CN" altLang="en-US" sz="2400" dirty="0">
                <a:latin typeface="+mn-ea"/>
                <a:ea typeface="+mn-ea"/>
              </a:rPr>
              <a:t>思想领域；科学技术领域：重经验轻理论推导，轻试验等</a:t>
            </a:r>
            <a:endParaRPr lang="zh-CN" altLang="en-US" sz="2400" dirty="0">
              <a:latin typeface="+mn-ea"/>
              <a:ea typeface="+mn-ea"/>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endParaRPr lang="zh-CN" altLang="en-US" dirty="0"/>
          </a:p>
        </p:txBody>
      </p:sp>
      <p:grpSp>
        <p:nvGrpSpPr>
          <p:cNvPr id="86" name="组合 85"/>
          <p:cNvGrpSpPr/>
          <p:nvPr/>
        </p:nvGrpSpPr>
        <p:grpSpPr>
          <a:xfrm>
            <a:off x="521931" y="1357235"/>
            <a:ext cx="4103334" cy="838646"/>
            <a:chOff x="495300" y="1481524"/>
            <a:chExt cx="3420695" cy="838646"/>
          </a:xfrm>
        </p:grpSpPr>
        <p:sp>
          <p:nvSpPr>
            <p:cNvPr id="5" name="椭圆 4"/>
            <p:cNvSpPr/>
            <p:nvPr/>
          </p:nvSpPr>
          <p:spPr>
            <a:xfrm>
              <a:off x="495300" y="1565222"/>
              <a:ext cx="501183" cy="602047"/>
            </a:xfrm>
            <a:prstGeom prst="ellipse">
              <a:avLst/>
            </a:prstGeom>
            <a:solidFill>
              <a:srgbClr val="4764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Rockwell" panose="02060503020205020403" pitchFamily="18" charset="0"/>
                </a:rPr>
                <a:t>1</a:t>
              </a:r>
              <a:endParaRPr lang="zh-CN" altLang="en-US" sz="4000" i="1" dirty="0">
                <a:latin typeface="Rockwell" panose="02060503020205020403" pitchFamily="18" charset="0"/>
              </a:endParaRPr>
            </a:p>
          </p:txBody>
        </p:sp>
        <p:cxnSp>
          <p:nvCxnSpPr>
            <p:cNvPr id="6" name="直接连接符 5"/>
            <p:cNvCxnSpPr>
              <a:stCxn id="5" idx="5"/>
            </p:cNvCxnSpPr>
            <p:nvPr/>
          </p:nvCxnSpPr>
          <p:spPr>
            <a:xfrm>
              <a:off x="923086" y="2079101"/>
              <a:ext cx="240088" cy="241069"/>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158347" y="2320170"/>
              <a:ext cx="2610954" cy="0"/>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967486" y="1481524"/>
              <a:ext cx="2948509" cy="769441"/>
            </a:xfrm>
            <a:prstGeom prst="rect">
              <a:avLst/>
            </a:prstGeom>
            <a:noFill/>
          </p:spPr>
          <p:txBody>
            <a:bodyPr wrap="square" rtlCol="0">
              <a:spAutoFit/>
            </a:bodyPr>
            <a:lstStyle/>
            <a:p>
              <a:r>
                <a:rPr lang="zh-CN" altLang="en-US" sz="2200" dirty="0">
                  <a:latin typeface="楷体" pitchFamily="49" charset="-122"/>
                  <a:ea typeface="楷体" pitchFamily="49" charset="-122"/>
                </a:rPr>
                <a:t>工业革命时期科技发展与相应法律制度概述</a:t>
              </a:r>
              <a:endParaRPr lang="zh-CN" altLang="en-US" sz="2200" dirty="0">
                <a:latin typeface="楷体" pitchFamily="49" charset="-122"/>
                <a:ea typeface="楷体" pitchFamily="49" charset="-122"/>
              </a:endParaRPr>
            </a:p>
          </p:txBody>
        </p:sp>
      </p:grpSp>
      <p:grpSp>
        <p:nvGrpSpPr>
          <p:cNvPr id="137" name="组合 136"/>
          <p:cNvGrpSpPr/>
          <p:nvPr/>
        </p:nvGrpSpPr>
        <p:grpSpPr>
          <a:xfrm>
            <a:off x="4625265" y="1357235"/>
            <a:ext cx="4103334" cy="838646"/>
            <a:chOff x="495300" y="1481524"/>
            <a:chExt cx="3420695" cy="838646"/>
          </a:xfrm>
        </p:grpSpPr>
        <p:sp>
          <p:nvSpPr>
            <p:cNvPr id="138" name="椭圆 137"/>
            <p:cNvSpPr/>
            <p:nvPr/>
          </p:nvSpPr>
          <p:spPr>
            <a:xfrm>
              <a:off x="495300" y="1565222"/>
              <a:ext cx="501183" cy="602047"/>
            </a:xfrm>
            <a:prstGeom prst="ellipse">
              <a:avLst/>
            </a:prstGeom>
            <a:solidFill>
              <a:srgbClr val="4764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Rockwell" panose="02060503020205020403" pitchFamily="18" charset="0"/>
                </a:rPr>
                <a:t>2</a:t>
              </a:r>
              <a:endParaRPr lang="zh-CN" altLang="en-US" sz="4000" i="1" dirty="0">
                <a:latin typeface="Rockwell" panose="02060503020205020403" pitchFamily="18" charset="0"/>
              </a:endParaRPr>
            </a:p>
          </p:txBody>
        </p:sp>
        <p:cxnSp>
          <p:nvCxnSpPr>
            <p:cNvPr id="139" name="直接连接符 138"/>
            <p:cNvCxnSpPr>
              <a:stCxn id="138" idx="5"/>
            </p:cNvCxnSpPr>
            <p:nvPr/>
          </p:nvCxnSpPr>
          <p:spPr>
            <a:xfrm>
              <a:off x="923086" y="2079101"/>
              <a:ext cx="240088" cy="241069"/>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1158347" y="2320170"/>
              <a:ext cx="2610954" cy="0"/>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sp>
          <p:nvSpPr>
            <p:cNvPr id="141" name="文本框 140"/>
            <p:cNvSpPr txBox="1"/>
            <p:nvPr/>
          </p:nvSpPr>
          <p:spPr>
            <a:xfrm>
              <a:off x="967486" y="1481524"/>
              <a:ext cx="2948509" cy="769441"/>
            </a:xfrm>
            <a:prstGeom prst="rect">
              <a:avLst/>
            </a:prstGeom>
            <a:noFill/>
          </p:spPr>
          <p:txBody>
            <a:bodyPr wrap="square" rtlCol="0">
              <a:spAutoFit/>
            </a:bodyPr>
            <a:lstStyle/>
            <a:p>
              <a:r>
                <a:rPr lang="zh-CN" altLang="en-US" sz="2200" dirty="0">
                  <a:latin typeface="楷体" pitchFamily="49" charset="-122"/>
                  <a:ea typeface="楷体" pitchFamily="49" charset="-122"/>
                </a:rPr>
                <a:t>美国科技发展与专利法律制度和版权法律制度</a:t>
              </a:r>
              <a:endParaRPr lang="zh-CN" altLang="en-US" sz="2200" dirty="0">
                <a:latin typeface="楷体" pitchFamily="49" charset="-122"/>
                <a:ea typeface="楷体" pitchFamily="49" charset="-122"/>
              </a:endParaRPr>
            </a:p>
          </p:txBody>
        </p:sp>
      </p:grpSp>
      <p:grpSp>
        <p:nvGrpSpPr>
          <p:cNvPr id="142" name="组合 141"/>
          <p:cNvGrpSpPr/>
          <p:nvPr/>
        </p:nvGrpSpPr>
        <p:grpSpPr>
          <a:xfrm>
            <a:off x="521931" y="3051525"/>
            <a:ext cx="4103334" cy="838646"/>
            <a:chOff x="495300" y="1481524"/>
            <a:chExt cx="3420695" cy="838646"/>
          </a:xfrm>
        </p:grpSpPr>
        <p:sp>
          <p:nvSpPr>
            <p:cNvPr id="143" name="椭圆 142"/>
            <p:cNvSpPr/>
            <p:nvPr/>
          </p:nvSpPr>
          <p:spPr>
            <a:xfrm>
              <a:off x="495300" y="1565222"/>
              <a:ext cx="501183" cy="602047"/>
            </a:xfrm>
            <a:prstGeom prst="ellipse">
              <a:avLst/>
            </a:prstGeom>
            <a:solidFill>
              <a:srgbClr val="4764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Rockwell" panose="02060503020205020403" pitchFamily="18" charset="0"/>
                </a:rPr>
                <a:t>3</a:t>
              </a:r>
              <a:endParaRPr lang="zh-CN" altLang="en-US" sz="4000" i="1" dirty="0">
                <a:latin typeface="Rockwell" panose="02060503020205020403" pitchFamily="18" charset="0"/>
              </a:endParaRPr>
            </a:p>
          </p:txBody>
        </p:sp>
        <p:cxnSp>
          <p:nvCxnSpPr>
            <p:cNvPr id="144" name="直接连接符 143"/>
            <p:cNvCxnSpPr>
              <a:stCxn id="143" idx="5"/>
            </p:cNvCxnSpPr>
            <p:nvPr/>
          </p:nvCxnSpPr>
          <p:spPr>
            <a:xfrm>
              <a:off x="923086" y="2079101"/>
              <a:ext cx="240088" cy="241069"/>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1158347" y="2320170"/>
              <a:ext cx="2610954" cy="0"/>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sp>
          <p:nvSpPr>
            <p:cNvPr id="146" name="文本框 145"/>
            <p:cNvSpPr txBox="1"/>
            <p:nvPr/>
          </p:nvSpPr>
          <p:spPr>
            <a:xfrm>
              <a:off x="967486" y="1481524"/>
              <a:ext cx="2948509" cy="769441"/>
            </a:xfrm>
            <a:prstGeom prst="rect">
              <a:avLst/>
            </a:prstGeom>
            <a:noFill/>
          </p:spPr>
          <p:txBody>
            <a:bodyPr wrap="square" rtlCol="0">
              <a:spAutoFit/>
            </a:bodyPr>
            <a:lstStyle/>
            <a:p>
              <a:r>
                <a:rPr lang="zh-CN" altLang="en-US" sz="2200" dirty="0">
                  <a:latin typeface="楷体" pitchFamily="49" charset="-122"/>
                  <a:ea typeface="楷体" pitchFamily="49" charset="-122"/>
                </a:rPr>
                <a:t>法国科技发展与专利、商标和版权法律制度</a:t>
              </a:r>
              <a:endParaRPr lang="zh-CN" altLang="en-US" sz="2200" dirty="0">
                <a:latin typeface="楷体" pitchFamily="49" charset="-122"/>
                <a:ea typeface="楷体" pitchFamily="49" charset="-122"/>
              </a:endParaRPr>
            </a:p>
          </p:txBody>
        </p:sp>
      </p:grpSp>
      <p:grpSp>
        <p:nvGrpSpPr>
          <p:cNvPr id="147" name="组合 146"/>
          <p:cNvGrpSpPr/>
          <p:nvPr/>
        </p:nvGrpSpPr>
        <p:grpSpPr>
          <a:xfrm>
            <a:off x="4625265" y="3051525"/>
            <a:ext cx="4103334" cy="838646"/>
            <a:chOff x="495300" y="1481524"/>
            <a:chExt cx="3420695" cy="838646"/>
          </a:xfrm>
        </p:grpSpPr>
        <p:sp>
          <p:nvSpPr>
            <p:cNvPr id="148" name="椭圆 147"/>
            <p:cNvSpPr/>
            <p:nvPr/>
          </p:nvSpPr>
          <p:spPr>
            <a:xfrm>
              <a:off x="495300" y="1565222"/>
              <a:ext cx="501183" cy="602047"/>
            </a:xfrm>
            <a:prstGeom prst="ellipse">
              <a:avLst/>
            </a:prstGeom>
            <a:solidFill>
              <a:srgbClr val="4764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Rockwell" panose="02060503020205020403" pitchFamily="18" charset="0"/>
                </a:rPr>
                <a:t>4</a:t>
              </a:r>
              <a:endParaRPr lang="zh-CN" altLang="en-US" sz="4000" i="1" dirty="0">
                <a:latin typeface="Rockwell" panose="02060503020205020403" pitchFamily="18" charset="0"/>
              </a:endParaRPr>
            </a:p>
          </p:txBody>
        </p:sp>
        <p:cxnSp>
          <p:nvCxnSpPr>
            <p:cNvPr id="149" name="直接连接符 148"/>
            <p:cNvCxnSpPr>
              <a:stCxn id="148" idx="5"/>
            </p:cNvCxnSpPr>
            <p:nvPr/>
          </p:nvCxnSpPr>
          <p:spPr>
            <a:xfrm>
              <a:off x="923086" y="2079101"/>
              <a:ext cx="240088" cy="241069"/>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1158347" y="2320170"/>
              <a:ext cx="2610954" cy="0"/>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sp>
          <p:nvSpPr>
            <p:cNvPr id="151" name="文本框 150"/>
            <p:cNvSpPr txBox="1"/>
            <p:nvPr/>
          </p:nvSpPr>
          <p:spPr>
            <a:xfrm>
              <a:off x="967486" y="1481524"/>
              <a:ext cx="2948509" cy="769441"/>
            </a:xfrm>
            <a:prstGeom prst="rect">
              <a:avLst/>
            </a:prstGeom>
            <a:noFill/>
          </p:spPr>
          <p:txBody>
            <a:bodyPr wrap="square" rtlCol="0">
              <a:spAutoFit/>
            </a:bodyPr>
            <a:lstStyle/>
            <a:p>
              <a:r>
                <a:rPr lang="zh-CN" altLang="en-US" sz="2200" dirty="0">
                  <a:latin typeface="楷体" pitchFamily="49" charset="-122"/>
                  <a:ea typeface="楷体" pitchFamily="49" charset="-122"/>
                </a:rPr>
                <a:t>德国、日本的科技发展与专利、版权法律制度</a:t>
              </a:r>
              <a:endParaRPr lang="zh-CN" altLang="en-US" sz="2200" dirty="0">
                <a:latin typeface="楷体" pitchFamily="49" charset="-122"/>
                <a:ea typeface="楷体" pitchFamily="49" charset="-122"/>
              </a:endParaRPr>
            </a:p>
          </p:txBody>
        </p:sp>
      </p:grpSp>
      <p:grpSp>
        <p:nvGrpSpPr>
          <p:cNvPr id="152" name="组合 151"/>
          <p:cNvGrpSpPr/>
          <p:nvPr/>
        </p:nvGrpSpPr>
        <p:grpSpPr>
          <a:xfrm>
            <a:off x="521931" y="4815021"/>
            <a:ext cx="4616490" cy="1107996"/>
            <a:chOff x="495300" y="1481524"/>
            <a:chExt cx="3506682" cy="1107996"/>
          </a:xfrm>
        </p:grpSpPr>
        <p:sp>
          <p:nvSpPr>
            <p:cNvPr id="153" name="椭圆 152"/>
            <p:cNvSpPr/>
            <p:nvPr/>
          </p:nvSpPr>
          <p:spPr>
            <a:xfrm>
              <a:off x="495300" y="1565222"/>
              <a:ext cx="501183" cy="602047"/>
            </a:xfrm>
            <a:prstGeom prst="ellipse">
              <a:avLst/>
            </a:prstGeom>
            <a:solidFill>
              <a:srgbClr val="4764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i="1" dirty="0">
                  <a:latin typeface="Rockwell" panose="02060503020205020403" pitchFamily="18" charset="0"/>
                </a:rPr>
                <a:t>5</a:t>
              </a:r>
              <a:endParaRPr lang="zh-CN" altLang="en-US" sz="4000" i="1" dirty="0">
                <a:latin typeface="Rockwell" panose="02060503020205020403" pitchFamily="18" charset="0"/>
              </a:endParaRPr>
            </a:p>
          </p:txBody>
        </p:sp>
        <p:cxnSp>
          <p:nvCxnSpPr>
            <p:cNvPr id="154" name="直接连接符 153"/>
            <p:cNvCxnSpPr>
              <a:stCxn id="153" idx="5"/>
            </p:cNvCxnSpPr>
            <p:nvPr/>
          </p:nvCxnSpPr>
          <p:spPr>
            <a:xfrm>
              <a:off x="923086" y="2079101"/>
              <a:ext cx="240088" cy="241069"/>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a:off x="1158347" y="2320170"/>
              <a:ext cx="2610954" cy="0"/>
            </a:xfrm>
            <a:prstGeom prst="line">
              <a:avLst/>
            </a:prstGeom>
            <a:ln w="28575">
              <a:solidFill>
                <a:srgbClr val="476490"/>
              </a:solidFill>
            </a:ln>
          </p:spPr>
          <p:style>
            <a:lnRef idx="1">
              <a:schemeClr val="accent1"/>
            </a:lnRef>
            <a:fillRef idx="0">
              <a:schemeClr val="accent1"/>
            </a:fillRef>
            <a:effectRef idx="0">
              <a:schemeClr val="accent1"/>
            </a:effectRef>
            <a:fontRef idx="minor">
              <a:schemeClr val="tx1"/>
            </a:fontRef>
          </p:style>
        </p:cxnSp>
        <p:sp>
          <p:nvSpPr>
            <p:cNvPr id="156" name="文本框 155"/>
            <p:cNvSpPr txBox="1"/>
            <p:nvPr/>
          </p:nvSpPr>
          <p:spPr>
            <a:xfrm>
              <a:off x="967486" y="1481524"/>
              <a:ext cx="3034496" cy="1107996"/>
            </a:xfrm>
            <a:prstGeom prst="rect">
              <a:avLst/>
            </a:prstGeom>
            <a:noFill/>
          </p:spPr>
          <p:txBody>
            <a:bodyPr wrap="square" rtlCol="0">
              <a:spAutoFit/>
            </a:bodyPr>
            <a:lstStyle/>
            <a:p>
              <a:r>
                <a:rPr lang="zh-CN" altLang="en-US" sz="2200" dirty="0">
                  <a:latin typeface="楷体" pitchFamily="49" charset="-122"/>
                  <a:ea typeface="楷体" pitchFamily="49" charset="-122"/>
                </a:rPr>
                <a:t>世界科技发展与巴黎公约、伯尔尼公约和马德里商标协定</a:t>
              </a:r>
              <a:endParaRPr lang="zh-CN" altLang="en-US" sz="2200" dirty="0">
                <a:latin typeface="楷体" pitchFamily="49" charset="-122"/>
                <a:ea typeface="楷体" pitchFamily="49" charset="-122"/>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1.4 </a:t>
            </a:r>
            <a:r>
              <a:rPr lang="zh-CN" altLang="en-US" dirty="0"/>
              <a:t>西方国家</a:t>
            </a:r>
            <a:r>
              <a:rPr lang="en-US" altLang="zh-CN" dirty="0"/>
              <a:t>—</a:t>
            </a:r>
            <a:r>
              <a:rPr lang="zh-CN" altLang="en-US" dirty="0"/>
              <a:t>财产权制度、人权制度</a:t>
            </a:r>
            <a:endParaRPr lang="zh-CN" altLang="en-US" dirty="0"/>
          </a:p>
        </p:txBody>
      </p:sp>
      <p:sp>
        <p:nvSpPr>
          <p:cNvPr id="6" name="内容占位符 2"/>
          <p:cNvSpPr>
            <a:spLocks noGrp="1"/>
          </p:cNvSpPr>
          <p:nvPr>
            <p:ph idx="1"/>
          </p:nvPr>
        </p:nvSpPr>
        <p:spPr>
          <a:xfrm>
            <a:off x="590308" y="1074420"/>
            <a:ext cx="7863809" cy="5046663"/>
          </a:xfrm>
        </p:spPr>
        <p:txBody>
          <a:bodyPr>
            <a:noAutofit/>
          </a:bodyPr>
          <a:lstStyle/>
          <a:p>
            <a:r>
              <a:rPr lang="en-US" altLang="zh-CN" b="1" dirty="0">
                <a:latin typeface="+mn-ea"/>
                <a:ea typeface="+mn-ea"/>
              </a:rPr>
              <a:t>1.4.4 </a:t>
            </a:r>
            <a:r>
              <a:rPr lang="zh-CN" altLang="en-US" b="1" dirty="0">
                <a:latin typeface="+mn-ea"/>
                <a:ea typeface="+mn-ea"/>
              </a:rPr>
              <a:t>英国的相关法律制度</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专利制度</a:t>
            </a:r>
            <a:endParaRPr lang="en-US" altLang="zh-CN" sz="2400" dirty="0">
              <a:latin typeface="+mj-ea"/>
              <a:ea typeface="+mj-ea"/>
            </a:endParaRPr>
          </a:p>
          <a:p>
            <a:pPr>
              <a:buFont typeface="Wingdings" panose="05000000000000000000" pitchFamily="2" charset="2"/>
              <a:buChar char="l"/>
            </a:pPr>
            <a:r>
              <a:rPr lang="en-US" altLang="zh-CN" sz="2400" dirty="0">
                <a:latin typeface="+mn-ea"/>
                <a:ea typeface="+mn-ea"/>
              </a:rPr>
              <a:t>1623</a:t>
            </a:r>
            <a:r>
              <a:rPr lang="zh-CN" altLang="en-US" sz="2400" dirty="0">
                <a:latin typeface="+mn-ea"/>
                <a:ea typeface="+mn-ea"/>
              </a:rPr>
              <a:t>年垄断法案；</a:t>
            </a:r>
            <a:endParaRPr lang="en-US" altLang="zh-CN" sz="2400" dirty="0">
              <a:latin typeface="+mn-ea"/>
              <a:ea typeface="+mn-ea"/>
            </a:endParaRPr>
          </a:p>
          <a:p>
            <a:pPr>
              <a:buFont typeface="Wingdings" panose="05000000000000000000" pitchFamily="2" charset="2"/>
              <a:buChar char="l"/>
            </a:pPr>
            <a:r>
              <a:rPr lang="en-US" altLang="zh-CN" sz="2400" dirty="0">
                <a:latin typeface="+mn-ea"/>
                <a:ea typeface="+mn-ea"/>
              </a:rPr>
              <a:t>1852</a:t>
            </a:r>
            <a:r>
              <a:rPr lang="zh-CN" altLang="en-US" sz="2400" dirty="0">
                <a:latin typeface="+mn-ea"/>
                <a:ea typeface="+mn-ea"/>
              </a:rPr>
              <a:t>年英国有了一部正式的专利法。</a:t>
            </a:r>
            <a:endParaRPr lang="zh-CN" altLang="en-US" sz="2400" dirty="0">
              <a:latin typeface="+mn-ea"/>
              <a:ea typeface="+mn-ea"/>
            </a:endParaRPr>
          </a:p>
          <a:p>
            <a:pPr algn="just">
              <a:buFont typeface="Wingdings" panose="05000000000000000000" pitchFamily="2" charset="2"/>
              <a:buChar char="l"/>
            </a:pPr>
            <a:r>
              <a:rPr lang="zh-CN" altLang="en-US" sz="1800" dirty="0">
                <a:latin typeface="+mn-ea"/>
                <a:ea typeface="+mn-ea"/>
              </a:rPr>
              <a:t>《垄断法案》在早期因专利申请费用高、审查程序繁冗等问题为许多发明人的申请带来了阻碍，此外在专利信息的传播上也存在速度慢且范围窄等问题。随着后续工业革命的爆发对于技术发明需求的增大，1835年后英国专利制度又经历了较大的变革，更为完善且成熟的《专利法修正案》于1852年诞生。与此同时设立了英国专利局专门处理专利事务。这一系列的变革举措简化了专利的申请程序，规范了专利的审查机制，削减了专利的申请费用，同时还开始整理传播专利信息的专利文献。这些变革不仅革除了以往专利制度的弊病，也真正具备了现代专利制度的主要特征。</a:t>
            </a:r>
            <a:endParaRPr lang="zh-CN" altLang="en-US" sz="1800" dirty="0">
              <a:latin typeface="+mn-ea"/>
              <a:ea typeface="+mn-ea"/>
            </a:endParaRPr>
          </a:p>
          <a:p>
            <a:pPr lvl="0">
              <a:buFont typeface="Wingdings" panose="05000000000000000000" pitchFamily="2" charset="2"/>
              <a:buChar char="p"/>
            </a:pPr>
            <a:r>
              <a:rPr lang="zh-CN" altLang="en-US" sz="2400" dirty="0">
                <a:solidFill>
                  <a:prstClr val="black"/>
                </a:solidFill>
                <a:latin typeface="华文中宋" panose="02010600040101010101" pitchFamily="2" charset="-122"/>
                <a:ea typeface="华文中宋" panose="02010600040101010101" pitchFamily="2" charset="-122"/>
              </a:rPr>
              <a:t>商标制度</a:t>
            </a:r>
            <a:endParaRPr lang="en-US" altLang="zh-CN" sz="2400" dirty="0">
              <a:latin typeface="+mn-ea"/>
              <a:ea typeface="+mn-ea"/>
            </a:endParaRPr>
          </a:p>
          <a:p>
            <a:pPr>
              <a:buFont typeface="Wingdings" panose="05000000000000000000" pitchFamily="2" charset="2"/>
              <a:buChar char="l"/>
            </a:pPr>
            <a:r>
              <a:rPr lang="zh-CN" altLang="en-US" sz="2400" dirty="0">
                <a:latin typeface="+mn-ea"/>
                <a:ea typeface="+mn-ea"/>
              </a:rPr>
              <a:t>英国</a:t>
            </a:r>
            <a:r>
              <a:rPr lang="en-US" altLang="zh-CN" sz="2400" dirty="0">
                <a:latin typeface="+mn-ea"/>
                <a:ea typeface="+mn-ea"/>
              </a:rPr>
              <a:t>1862</a:t>
            </a:r>
            <a:r>
              <a:rPr lang="zh-CN" altLang="en-US" sz="2400" dirty="0">
                <a:latin typeface="+mn-ea"/>
                <a:ea typeface="+mn-ea"/>
              </a:rPr>
              <a:t>年颁布了</a:t>
            </a:r>
            <a:r>
              <a:rPr lang="en-US" altLang="zh-CN" sz="2400" dirty="0">
                <a:latin typeface="+mn-ea"/>
                <a:ea typeface="+mn-ea"/>
              </a:rPr>
              <a:t>《</a:t>
            </a:r>
            <a:r>
              <a:rPr lang="zh-CN" altLang="en-US" sz="2400" dirty="0">
                <a:latin typeface="+mn-ea"/>
                <a:ea typeface="+mn-ea"/>
              </a:rPr>
              <a:t>商品标记法</a:t>
            </a:r>
            <a:r>
              <a:rPr lang="en-US" altLang="zh-CN" sz="2400" dirty="0">
                <a:latin typeface="+mn-ea"/>
                <a:ea typeface="+mn-ea"/>
              </a:rPr>
              <a:t>》</a:t>
            </a:r>
            <a:endParaRPr lang="en-US" altLang="zh-CN" sz="2400" dirty="0">
              <a:latin typeface="+mn-ea"/>
              <a:ea typeface="+mn-ea"/>
            </a:endParaRPr>
          </a:p>
          <a:p>
            <a:pPr>
              <a:buFont typeface="Wingdings" panose="05000000000000000000" pitchFamily="2" charset="2"/>
              <a:buChar char="l"/>
            </a:pPr>
            <a:r>
              <a:rPr lang="en-US" altLang="zh-CN" sz="2400" dirty="0">
                <a:latin typeface="+mn-ea"/>
                <a:ea typeface="+mn-ea"/>
              </a:rPr>
              <a:t>1885</a:t>
            </a:r>
            <a:r>
              <a:rPr lang="zh-CN" altLang="en-US" sz="2400" dirty="0">
                <a:latin typeface="+mn-ea"/>
                <a:ea typeface="+mn-ea"/>
              </a:rPr>
              <a:t>年颁布</a:t>
            </a:r>
            <a:r>
              <a:rPr lang="en-US" altLang="zh-CN" sz="2400" dirty="0">
                <a:latin typeface="+mn-ea"/>
                <a:ea typeface="+mn-ea"/>
              </a:rPr>
              <a:t>《</a:t>
            </a:r>
            <a:r>
              <a:rPr lang="zh-CN" altLang="en-US" sz="2400" dirty="0">
                <a:latin typeface="+mn-ea"/>
                <a:ea typeface="+mn-ea"/>
              </a:rPr>
              <a:t>商标注册法</a:t>
            </a:r>
            <a:r>
              <a:rPr lang="en-US" altLang="zh-CN" sz="2400" dirty="0">
                <a:latin typeface="+mn-ea"/>
                <a:ea typeface="+mn-ea"/>
              </a:rPr>
              <a:t>》</a:t>
            </a:r>
            <a:endParaRPr lang="en-US" altLang="zh-CN" sz="2400" dirty="0">
              <a:latin typeface="+mn-ea"/>
              <a:ea typeface="+mn-ea"/>
            </a:endParaRPr>
          </a:p>
          <a:p>
            <a:pPr>
              <a:buFont typeface="Wingdings" panose="05000000000000000000" pitchFamily="2" charset="2"/>
              <a:buChar char="l"/>
            </a:pPr>
            <a:r>
              <a:rPr lang="en-US" altLang="zh-CN" sz="2400" dirty="0">
                <a:latin typeface="+mn-ea"/>
                <a:ea typeface="+mn-ea"/>
              </a:rPr>
              <a:t>1905</a:t>
            </a:r>
            <a:r>
              <a:rPr lang="zh-CN" altLang="en-US" sz="2400" dirty="0">
                <a:latin typeface="+mn-ea"/>
                <a:ea typeface="+mn-ea"/>
              </a:rPr>
              <a:t>年通过新商标法。</a:t>
            </a: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1.4 </a:t>
            </a:r>
            <a:r>
              <a:rPr lang="zh-CN" altLang="en-US" dirty="0"/>
              <a:t>西方国家</a:t>
            </a:r>
            <a:r>
              <a:rPr lang="en-US" altLang="zh-CN" dirty="0"/>
              <a:t>—</a:t>
            </a:r>
            <a:r>
              <a:rPr lang="zh-CN" altLang="en-US" dirty="0"/>
              <a:t>财产权制度、人权制度</a:t>
            </a:r>
            <a:endParaRPr lang="zh-CN" altLang="en-US" dirty="0"/>
          </a:p>
        </p:txBody>
      </p:sp>
      <p:sp>
        <p:nvSpPr>
          <p:cNvPr id="6" name="内容占位符 2"/>
          <p:cNvSpPr>
            <a:spLocks noGrp="1"/>
          </p:cNvSpPr>
          <p:nvPr>
            <p:ph idx="1"/>
          </p:nvPr>
        </p:nvSpPr>
        <p:spPr>
          <a:xfrm>
            <a:off x="689882" y="1130300"/>
            <a:ext cx="7764235" cy="5046663"/>
          </a:xfrm>
        </p:spPr>
        <p:txBody>
          <a:bodyPr>
            <a:noAutofit/>
          </a:bodyPr>
          <a:lstStyle/>
          <a:p>
            <a:r>
              <a:rPr lang="en-US" altLang="zh-CN" b="1" dirty="0">
                <a:latin typeface="+mn-ea"/>
                <a:ea typeface="+mn-ea"/>
              </a:rPr>
              <a:t>1.4.4 </a:t>
            </a:r>
            <a:r>
              <a:rPr lang="zh-CN" altLang="en-US" b="1" dirty="0">
                <a:latin typeface="+mn-ea"/>
                <a:ea typeface="+mn-ea"/>
              </a:rPr>
              <a:t>英国的相关法律制度</a:t>
            </a:r>
            <a:endParaRPr lang="en-US" altLang="zh-CN" b="1" dirty="0">
              <a:latin typeface="+mn-ea"/>
              <a:ea typeface="+mn-ea"/>
            </a:endParaRPr>
          </a:p>
          <a:p>
            <a:pPr lvl="0">
              <a:buFont typeface="Wingdings" panose="05000000000000000000" pitchFamily="2" charset="2"/>
              <a:buChar char="p"/>
            </a:pPr>
            <a:r>
              <a:rPr lang="zh-CN" altLang="en-US" sz="2400" dirty="0">
                <a:solidFill>
                  <a:prstClr val="black"/>
                </a:solidFill>
                <a:latin typeface="华文中宋" panose="02010600040101010101" pitchFamily="2" charset="-122"/>
                <a:ea typeface="华文中宋" panose="02010600040101010101" pitchFamily="2" charset="-122"/>
              </a:rPr>
              <a:t>版权制度</a:t>
            </a:r>
            <a:endParaRPr lang="en-US" altLang="zh-CN" sz="2400" dirty="0">
              <a:latin typeface="+mn-ea"/>
              <a:ea typeface="+mn-ea"/>
            </a:endParaRPr>
          </a:p>
          <a:p>
            <a:pPr lvl="1">
              <a:buFont typeface="Wingdings" panose="05000000000000000000" pitchFamily="2" charset="2"/>
              <a:buChar char="Ø"/>
            </a:pPr>
            <a:r>
              <a:rPr lang="zh-CN" altLang="en-US" sz="2000" dirty="0">
                <a:latin typeface="+mn-ea"/>
                <a:ea typeface="+mn-ea"/>
              </a:rPr>
              <a:t>英国于</a:t>
            </a:r>
            <a:r>
              <a:rPr lang="en-US" altLang="zh-CN" sz="2000" dirty="0">
                <a:latin typeface="+mn-ea"/>
                <a:ea typeface="+mn-ea"/>
              </a:rPr>
              <a:t>1709</a:t>
            </a:r>
            <a:r>
              <a:rPr lang="zh-CN" altLang="en-US" sz="2000" dirty="0">
                <a:latin typeface="+mn-ea"/>
                <a:ea typeface="+mn-ea"/>
              </a:rPr>
              <a:t>年颁布的</a:t>
            </a:r>
            <a:r>
              <a:rPr lang="en-US" altLang="zh-CN" sz="2000" dirty="0">
                <a:latin typeface="+mn-ea"/>
                <a:ea typeface="+mn-ea"/>
              </a:rPr>
              <a:t>《</a:t>
            </a:r>
            <a:r>
              <a:rPr lang="zh-CN" altLang="en-US" sz="2000" dirty="0">
                <a:latin typeface="+mn-ea"/>
                <a:ea typeface="+mn-ea"/>
              </a:rPr>
              <a:t>安娜女王法令</a:t>
            </a:r>
            <a:r>
              <a:rPr lang="en-US" altLang="zh-CN" sz="2000" dirty="0">
                <a:latin typeface="+mn-ea"/>
                <a:ea typeface="+mn-ea"/>
              </a:rPr>
              <a:t>》</a:t>
            </a:r>
            <a:r>
              <a:rPr lang="zh-CN" altLang="en-US" sz="2000" dirty="0">
                <a:latin typeface="+mn-ea"/>
                <a:ea typeface="+mn-ea"/>
              </a:rPr>
              <a:t>（</a:t>
            </a:r>
            <a:r>
              <a:rPr lang="en-US" altLang="zh-CN" sz="2000" dirty="0">
                <a:latin typeface="+mn-ea"/>
                <a:ea typeface="+mn-ea"/>
              </a:rPr>
              <a:t>《</a:t>
            </a:r>
            <a:r>
              <a:rPr lang="zh-CN" altLang="en-US" sz="2000" dirty="0">
                <a:latin typeface="+mn-ea"/>
                <a:ea typeface="+mn-ea"/>
              </a:rPr>
              <a:t>为鼓励知识创作而授予作者及购买者就其已印刷成册的图书在一定时期内之权利的法</a:t>
            </a:r>
            <a:r>
              <a:rPr lang="en-US" altLang="zh-CN" sz="2000" dirty="0">
                <a:latin typeface="+mn-ea"/>
                <a:ea typeface="+mn-ea"/>
              </a:rPr>
              <a:t>》</a:t>
            </a:r>
            <a:r>
              <a:rPr lang="zh-CN" altLang="en-US" sz="2000" dirty="0">
                <a:latin typeface="+mn-ea"/>
                <a:ea typeface="+mn-ea"/>
              </a:rPr>
              <a:t>）首开世界著作权成文法之先河；最突出的特点：使著作权由最初“印刷翻印权”演变成具有现代意义的“版权”。“购买者”是指从作者手中购买了一定无形产权的人，亦即印刷商与书商。该法规定了著作权的保护期限，即对已出版的书籍自法律公布之日起</a:t>
            </a:r>
            <a:r>
              <a:rPr lang="en-US" altLang="zh-CN" sz="2000" dirty="0">
                <a:latin typeface="+mn-ea"/>
                <a:ea typeface="+mn-ea"/>
              </a:rPr>
              <a:t>21</a:t>
            </a:r>
            <a:r>
              <a:rPr lang="zh-CN" altLang="en-US" sz="2000" dirty="0">
                <a:latin typeface="+mn-ea"/>
                <a:ea typeface="+mn-ea"/>
              </a:rPr>
              <a:t>年内享有重印该书的专有权利。</a:t>
            </a:r>
            <a:endParaRPr lang="zh-CN" altLang="en-US" sz="2000" dirty="0">
              <a:latin typeface="+mn-ea"/>
              <a:ea typeface="+mn-ea"/>
            </a:endParaRPr>
          </a:p>
          <a:p>
            <a:pPr lvl="1">
              <a:buFont typeface="Wingdings" panose="05000000000000000000" pitchFamily="2" charset="2"/>
              <a:buChar char="Ø"/>
            </a:pPr>
            <a:r>
              <a:rPr lang="en-US" altLang="zh-CN" sz="2000" dirty="0">
                <a:latin typeface="+mn-ea"/>
                <a:ea typeface="+mn-ea"/>
              </a:rPr>
              <a:t>1734</a:t>
            </a:r>
            <a:r>
              <a:rPr lang="zh-CN" altLang="en-US" sz="2000" dirty="0">
                <a:latin typeface="+mn-ea"/>
                <a:ea typeface="+mn-ea"/>
              </a:rPr>
              <a:t>年通过了雕刻著作权法、</a:t>
            </a:r>
            <a:r>
              <a:rPr lang="en-US" altLang="zh-CN" sz="2000" dirty="0">
                <a:latin typeface="+mn-ea"/>
                <a:ea typeface="+mn-ea"/>
              </a:rPr>
              <a:t>1841</a:t>
            </a:r>
            <a:r>
              <a:rPr lang="zh-CN" altLang="en-US" sz="2000" dirty="0">
                <a:latin typeface="+mn-ea"/>
                <a:ea typeface="+mn-ea"/>
              </a:rPr>
              <a:t>年通过了雕塑著作权法、</a:t>
            </a:r>
            <a:r>
              <a:rPr lang="en-US" altLang="zh-CN" sz="2000" dirty="0">
                <a:latin typeface="+mn-ea"/>
                <a:ea typeface="+mn-ea"/>
              </a:rPr>
              <a:t>1833</a:t>
            </a:r>
            <a:r>
              <a:rPr lang="zh-CN" altLang="en-US" sz="2000" dirty="0">
                <a:latin typeface="+mn-ea"/>
                <a:ea typeface="+mn-ea"/>
              </a:rPr>
              <a:t>年通过了戏剧著作权法、</a:t>
            </a:r>
            <a:r>
              <a:rPr lang="en-US" altLang="zh-CN" sz="2000" dirty="0">
                <a:latin typeface="+mn-ea"/>
                <a:ea typeface="+mn-ea"/>
              </a:rPr>
              <a:t>1862</a:t>
            </a:r>
            <a:r>
              <a:rPr lang="zh-CN" altLang="en-US" sz="2000" dirty="0">
                <a:latin typeface="+mn-ea"/>
                <a:ea typeface="+mn-ea"/>
              </a:rPr>
              <a:t>年通过了美术作品著作权法。</a:t>
            </a:r>
            <a:endParaRPr lang="zh-CN" altLang="en-US" sz="2000" dirty="0">
              <a:latin typeface="+mn-ea"/>
              <a:ea typeface="+mn-ea"/>
            </a:endParaRPr>
          </a:p>
          <a:p>
            <a:pPr lvl="1">
              <a:buFont typeface="Wingdings" panose="05000000000000000000" pitchFamily="2" charset="2"/>
              <a:buChar char="Ø"/>
            </a:pPr>
            <a:r>
              <a:rPr lang="zh-CN" altLang="en-US" sz="2000" dirty="0">
                <a:latin typeface="+mn-ea"/>
                <a:ea typeface="+mn-ea"/>
              </a:rPr>
              <a:t>此后，英国著作权法又经过多次修订，现行著作权法于</a:t>
            </a:r>
            <a:r>
              <a:rPr lang="en-US" altLang="zh-CN" sz="2000" dirty="0">
                <a:latin typeface="+mn-ea"/>
                <a:ea typeface="+mn-ea"/>
              </a:rPr>
              <a:t>1988</a:t>
            </a:r>
            <a:r>
              <a:rPr lang="zh-CN" altLang="en-US" sz="2000" dirty="0">
                <a:latin typeface="+mn-ea"/>
                <a:ea typeface="+mn-ea"/>
              </a:rPr>
              <a:t>年颁布实施。</a:t>
            </a:r>
            <a:endParaRPr lang="zh-CN" altLang="en-US" sz="2000" dirty="0">
              <a:latin typeface="+mn-ea"/>
              <a:ea typeface="+mn-ea"/>
            </a:endParaRPr>
          </a:p>
          <a:p>
            <a:pPr>
              <a:buFont typeface="Wingdings" panose="05000000000000000000" pitchFamily="2" charset="2"/>
              <a:buChar char="l"/>
            </a:pPr>
            <a:r>
              <a:rPr lang="zh-CN" altLang="en-US" sz="2400" dirty="0">
                <a:latin typeface="+mn-ea"/>
                <a:ea typeface="+mn-ea"/>
              </a:rPr>
              <a:t>英国奉行商业版权学说，其早期的版权法主张著作权仅仅是一种财产权利，而否认其人身意义。这一特点自</a:t>
            </a:r>
            <a:r>
              <a:rPr lang="en-US" altLang="zh-CN" sz="2400" dirty="0">
                <a:latin typeface="+mn-ea"/>
                <a:ea typeface="+mn-ea"/>
              </a:rPr>
              <a:t>1956</a:t>
            </a:r>
            <a:r>
              <a:rPr lang="zh-CN" altLang="en-US" sz="2400" dirty="0">
                <a:latin typeface="+mn-ea"/>
                <a:ea typeface="+mn-ea"/>
              </a:rPr>
              <a:t>年版权法始得以改变。</a:t>
            </a:r>
            <a:endParaRPr lang="zh-CN" altLang="en-US" sz="2400" dirty="0">
              <a:latin typeface="+mn-ea"/>
              <a:ea typeface="+mn-ea"/>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290662" y="2976231"/>
            <a:ext cx="7034107" cy="571800"/>
          </a:xfrm>
        </p:spPr>
        <p:txBody>
          <a:bodyPr/>
          <a:lstStyle/>
          <a:p>
            <a:r>
              <a:rPr lang="zh-CN" altLang="en-US" dirty="0"/>
              <a:t>美国的科技发展与专利法律制度和版权法律制度</a:t>
            </a:r>
            <a:endParaRPr lang="zh-CN" altLang="en-US" dirty="0"/>
          </a:p>
        </p:txBody>
      </p:sp>
      <p:sp>
        <p:nvSpPr>
          <p:cNvPr id="6" name="标题 3"/>
          <p:cNvSpPr txBox="1"/>
          <p:nvPr/>
        </p:nvSpPr>
        <p:spPr>
          <a:xfrm>
            <a:off x="819231" y="2662582"/>
            <a:ext cx="7034107" cy="5718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rgbClr val="1E4B74"/>
                </a:solidFill>
                <a:latin typeface="华文中宋" panose="02010600040101010101" pitchFamily="2" charset="-122"/>
                <a:ea typeface="华文中宋" panose="02010600040101010101" pitchFamily="2" charset="-122"/>
                <a:cs typeface="+mj-cs"/>
              </a:defRPr>
            </a:lvl1pPr>
          </a:lstStyle>
          <a:p>
            <a:r>
              <a:rPr lang="en-US" altLang="zh-CN" dirty="0"/>
              <a:t>2</a:t>
            </a:r>
            <a:endParaRPr lang="zh-C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美国的科技发展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lvl="0">
              <a:buFont typeface="Wingdings" panose="05000000000000000000" pitchFamily="2" charset="2"/>
              <a:buChar char="l"/>
            </a:pPr>
            <a:r>
              <a:rPr lang="zh-CN" altLang="en-US" sz="2400" dirty="0">
                <a:solidFill>
                  <a:srgbClr val="FF0000"/>
                </a:solidFill>
                <a:latin typeface="楷体" pitchFamily="49" charset="-122"/>
                <a:ea typeface="楷体" pitchFamily="49" charset="-122"/>
              </a:rPr>
              <a:t>建国初期的美国资金匮乏、劳动力不足、科学技术落后的农业国家</a:t>
            </a:r>
            <a:r>
              <a:rPr lang="zh-CN" altLang="en-US" sz="2400" dirty="0">
                <a:solidFill>
                  <a:prstClr val="black"/>
                </a:solidFill>
                <a:latin typeface="楷体" pitchFamily="49" charset="-122"/>
                <a:ea typeface="楷体" pitchFamily="49" charset="-122"/>
              </a:rPr>
              <a:t>，因此在短时期内实现资本主义工业化和现代化，仅仅依靠自己的力量是不可能的。</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美国这一时期的专利制度由于对专利权主体的歧视性规定，为技术引进大开方便之门，使美国得以跟随第一次产业革命的浪潮。</a:t>
            </a:r>
            <a:endParaRPr lang="en-US" altLang="zh-CN"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美国的毛纺织工业技术革命是在</a:t>
            </a:r>
            <a:r>
              <a:rPr lang="en-US" altLang="zh-CN" sz="2400" dirty="0">
                <a:solidFill>
                  <a:prstClr val="black"/>
                </a:solidFill>
                <a:latin typeface="楷体" pitchFamily="49" charset="-122"/>
                <a:ea typeface="楷体" pitchFamily="49" charset="-122"/>
              </a:rPr>
              <a:t>1793</a:t>
            </a:r>
            <a:r>
              <a:rPr lang="zh-CN" altLang="en-US" sz="2400" dirty="0">
                <a:solidFill>
                  <a:prstClr val="black"/>
                </a:solidFill>
                <a:latin typeface="楷体" pitchFamily="49" charset="-122"/>
                <a:ea typeface="楷体" pitchFamily="49" charset="-122"/>
              </a:rPr>
              <a:t>年从英国引进的水力梳毛机开始的。</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美国的钢铁技术革命也是引进英国的技术。</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1834</a:t>
            </a:r>
            <a:r>
              <a:rPr lang="zh-CN" altLang="en-US" sz="2400" dirty="0">
                <a:solidFill>
                  <a:prstClr val="black"/>
                </a:solidFill>
                <a:latin typeface="楷体" pitchFamily="49" charset="-122"/>
                <a:ea typeface="楷体" pitchFamily="49" charset="-122"/>
              </a:rPr>
              <a:t>年美国引进了英国尼尔森发明的热鼓风炼铁法，用无烟煤代替木材作炼铁燃料，这是美国冶铁的第一次重大技术革新。</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美国的科技发展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lvl="0">
              <a:buFont typeface="Wingdings" panose="05000000000000000000" pitchFamily="2" charset="2"/>
              <a:buChar char="l"/>
            </a:pPr>
            <a:r>
              <a:rPr lang="en-US" altLang="zh-CN" sz="2400" dirty="0">
                <a:latin typeface="楷体" pitchFamily="49" charset="-122"/>
                <a:ea typeface="楷体" pitchFamily="49" charset="-122"/>
              </a:rPr>
              <a:t>1793</a:t>
            </a:r>
            <a:r>
              <a:rPr lang="zh-CN" altLang="en-US" sz="2400" dirty="0">
                <a:latin typeface="楷体" pitchFamily="49" charset="-122"/>
                <a:ea typeface="楷体" pitchFamily="49" charset="-122"/>
              </a:rPr>
              <a:t>年惠特尼发明的“轧棉机”获得专利。在收割方面有</a:t>
            </a:r>
            <a:r>
              <a:rPr lang="en-US" altLang="zh-CN" sz="2400" dirty="0">
                <a:latin typeface="楷体" pitchFamily="49" charset="-122"/>
                <a:ea typeface="楷体" pitchFamily="49" charset="-122"/>
              </a:rPr>
              <a:t>1858</a:t>
            </a:r>
            <a:r>
              <a:rPr lang="zh-CN" altLang="en-US" sz="2400" dirty="0">
                <a:latin typeface="楷体" pitchFamily="49" charset="-122"/>
                <a:ea typeface="楷体" pitchFamily="49" charset="-122"/>
              </a:rPr>
              <a:t>年由马什兄弟发明的联合收割机以及</a:t>
            </a:r>
            <a:r>
              <a:rPr lang="en-US" altLang="zh-CN" sz="2400" dirty="0">
                <a:latin typeface="楷体" pitchFamily="49" charset="-122"/>
                <a:ea typeface="楷体" pitchFamily="49" charset="-122"/>
              </a:rPr>
              <a:t>1878</a:t>
            </a:r>
            <a:r>
              <a:rPr lang="zh-CN" altLang="en-US" sz="2400" dirty="0">
                <a:latin typeface="楷体" pitchFamily="49" charset="-122"/>
                <a:ea typeface="楷体" pitchFamily="49" charset="-122"/>
              </a:rPr>
              <a:t>年面世的自动打捆机以及脱粒机。农民个人的生产能力平均提高了</a:t>
            </a:r>
            <a:r>
              <a:rPr lang="en-US" altLang="zh-CN" sz="2400" dirty="0">
                <a:latin typeface="楷体" pitchFamily="49" charset="-122"/>
                <a:ea typeface="楷体" pitchFamily="49" charset="-122"/>
              </a:rPr>
              <a:t>12</a:t>
            </a:r>
            <a:r>
              <a:rPr lang="zh-CN" altLang="en-US" sz="2400" dirty="0">
                <a:latin typeface="楷体" pitchFamily="49" charset="-122"/>
                <a:ea typeface="楷体" pitchFamily="49" charset="-122"/>
              </a:rPr>
              <a:t>倍，农作物从备耕到收获的每一个环节几乎都实现了机械化和半机械化。</a:t>
            </a:r>
            <a:r>
              <a:rPr lang="en-US" altLang="zh-CN" sz="2400" dirty="0">
                <a:latin typeface="楷体" pitchFamily="49" charset="-122"/>
                <a:ea typeface="楷体" pitchFamily="49" charset="-122"/>
              </a:rPr>
              <a:t>19</a:t>
            </a:r>
            <a:r>
              <a:rPr lang="zh-CN" altLang="en-US" sz="2400" dirty="0">
                <a:latin typeface="楷体" pitchFamily="49" charset="-122"/>
                <a:ea typeface="楷体" pitchFamily="49" charset="-122"/>
              </a:rPr>
              <a:t>世纪末，美国戴上了“世界仓谷”的桂冠。</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1837</a:t>
            </a:r>
            <a:r>
              <a:rPr lang="zh-CN" altLang="en-US" sz="2400" dirty="0">
                <a:latin typeface="楷体" pitchFamily="49" charset="-122"/>
                <a:ea typeface="楷体" pitchFamily="49" charset="-122"/>
              </a:rPr>
              <a:t>年，莫尔斯造成第一台实用电报机。</a:t>
            </a:r>
            <a:r>
              <a:rPr lang="en-US" altLang="zh-CN" sz="2400" dirty="0">
                <a:latin typeface="楷体" pitchFamily="49" charset="-122"/>
                <a:ea typeface="楷体" pitchFamily="49" charset="-122"/>
              </a:rPr>
              <a:t>1844</a:t>
            </a:r>
            <a:r>
              <a:rPr lang="zh-CN" altLang="en-US" sz="2400" dirty="0">
                <a:latin typeface="楷体" pitchFamily="49" charset="-122"/>
                <a:ea typeface="楷体" pitchFamily="49" charset="-122"/>
              </a:rPr>
              <a:t>年华盛顿至巴尔的摩的第一条电报线通话。</a:t>
            </a:r>
            <a:r>
              <a:rPr lang="en-US" altLang="zh-CN" sz="2400" dirty="0">
                <a:latin typeface="楷体" pitchFamily="49" charset="-122"/>
                <a:ea typeface="楷体" pitchFamily="49" charset="-122"/>
              </a:rPr>
              <a:t>1851</a:t>
            </a:r>
            <a:r>
              <a:rPr lang="zh-CN" altLang="en-US" sz="2400" dirty="0">
                <a:latin typeface="楷体" pitchFamily="49" charset="-122"/>
                <a:ea typeface="楷体" pitchFamily="49" charset="-122"/>
              </a:rPr>
              <a:t>年电报开始在铁路线上广泛使用，成为美国的一种重要的通讯手段。</a:t>
            </a:r>
            <a:r>
              <a:rPr lang="en-US" altLang="zh-CN" sz="2400" dirty="0">
                <a:latin typeface="楷体" pitchFamily="49" charset="-122"/>
                <a:ea typeface="楷体" pitchFamily="49" charset="-122"/>
              </a:rPr>
              <a:t>1876</a:t>
            </a:r>
            <a:r>
              <a:rPr lang="zh-CN" altLang="en-US" sz="2400" dirty="0">
                <a:latin typeface="楷体" pitchFamily="49" charset="-122"/>
                <a:ea typeface="楷体" pitchFamily="49" charset="-122"/>
              </a:rPr>
              <a:t>年，贝尔发明了电话。</a:t>
            </a:r>
            <a:r>
              <a:rPr lang="en-US" altLang="zh-CN" sz="2400" dirty="0">
                <a:latin typeface="楷体" pitchFamily="49" charset="-122"/>
                <a:ea typeface="楷体" pitchFamily="49" charset="-122"/>
              </a:rPr>
              <a:t>1879</a:t>
            </a:r>
            <a:r>
              <a:rPr lang="zh-CN" altLang="en-US" sz="2400" dirty="0">
                <a:latin typeface="楷体" pitchFamily="49" charset="-122"/>
                <a:ea typeface="楷体" pitchFamily="49" charset="-122"/>
              </a:rPr>
              <a:t>年，爱迪生根据英国戴维的电弧灯原理发明了电灯，</a:t>
            </a:r>
            <a:r>
              <a:rPr lang="en-US" altLang="zh-CN" sz="2400" dirty="0">
                <a:latin typeface="楷体" pitchFamily="49" charset="-122"/>
                <a:ea typeface="楷体" pitchFamily="49" charset="-122"/>
              </a:rPr>
              <a:t>1882</a:t>
            </a:r>
            <a:r>
              <a:rPr lang="zh-CN" altLang="en-US" sz="2400" dirty="0">
                <a:latin typeface="楷体" pitchFamily="49" charset="-122"/>
                <a:ea typeface="楷体" pitchFamily="49" charset="-122"/>
              </a:rPr>
              <a:t>年又发明了电车。同年美国建立起一百五十多座发电站，接着出现了输电、配电、直流变低压等一系列技术设备的发明和改进。</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美国的科技发展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lvl="0">
              <a:buFont typeface="Wingdings" panose="05000000000000000000" pitchFamily="2" charset="2"/>
              <a:buChar char="l"/>
            </a:pPr>
            <a:r>
              <a:rPr lang="en-US" altLang="zh-CN" sz="2400" dirty="0">
                <a:solidFill>
                  <a:srgbClr val="FF0000"/>
                </a:solidFill>
                <a:latin typeface="楷体" pitchFamily="49" charset="-122"/>
                <a:ea typeface="楷体" pitchFamily="49" charset="-122"/>
              </a:rPr>
              <a:t>19</a:t>
            </a:r>
            <a:r>
              <a:rPr lang="zh-CN" altLang="en-US" sz="2400" dirty="0">
                <a:solidFill>
                  <a:srgbClr val="FF0000"/>
                </a:solidFill>
                <a:latin typeface="楷体" pitchFamily="49" charset="-122"/>
                <a:ea typeface="楷体" pitchFamily="49" charset="-122"/>
              </a:rPr>
              <a:t>世纪</a:t>
            </a:r>
            <a:r>
              <a:rPr lang="en-US" altLang="zh-CN" sz="2400" dirty="0">
                <a:solidFill>
                  <a:srgbClr val="FF0000"/>
                </a:solidFill>
                <a:latin typeface="楷体" pitchFamily="49" charset="-122"/>
                <a:ea typeface="楷体" pitchFamily="49" charset="-122"/>
              </a:rPr>
              <a:t>60</a:t>
            </a:r>
            <a:r>
              <a:rPr lang="zh-CN" altLang="en-US" sz="2400" dirty="0">
                <a:solidFill>
                  <a:srgbClr val="FF0000"/>
                </a:solidFill>
                <a:latin typeface="楷体" pitchFamily="49" charset="-122"/>
                <a:ea typeface="楷体" pitchFamily="49" charset="-122"/>
              </a:rPr>
              <a:t>年代后，美国的技术革新发展迅速，使得工业向机器大工业阶段的过渡也受到很大的推动，美国成为第二次科技革命的发源地。</a:t>
            </a:r>
            <a:endParaRPr lang="zh-CN" altLang="en-US" sz="2400" dirty="0">
              <a:solidFill>
                <a:srgbClr val="FF0000"/>
              </a:solidFill>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19</a:t>
            </a:r>
            <a:r>
              <a:rPr lang="zh-CN" altLang="en-US" sz="2400" dirty="0">
                <a:latin typeface="楷体" pitchFamily="49" charset="-122"/>
                <a:ea typeface="楷体" pitchFamily="49" charset="-122"/>
              </a:rPr>
              <a:t>世纪</a:t>
            </a:r>
            <a:r>
              <a:rPr lang="en-US" altLang="zh-CN" sz="2400" dirty="0">
                <a:latin typeface="楷体" pitchFamily="49" charset="-122"/>
                <a:ea typeface="楷体" pitchFamily="49" charset="-122"/>
              </a:rPr>
              <a:t>70</a:t>
            </a:r>
            <a:r>
              <a:rPr lang="zh-CN" altLang="en-US" sz="2400" dirty="0">
                <a:latin typeface="楷体" pitchFamily="49" charset="-122"/>
                <a:ea typeface="楷体" pitchFamily="49" charset="-122"/>
              </a:rPr>
              <a:t>年代末，电力取代蒸汽动力成为经济发展的新能源，第二次工业革命首先从美国开始爆发，各种发明在美国层出不穷。仅</a:t>
            </a:r>
            <a:r>
              <a:rPr lang="en-US" altLang="zh-CN" sz="2400" dirty="0">
                <a:latin typeface="楷体" pitchFamily="49" charset="-122"/>
                <a:ea typeface="楷体" pitchFamily="49" charset="-122"/>
              </a:rPr>
              <a:t>1865</a:t>
            </a:r>
            <a:r>
              <a:rPr lang="zh-CN" altLang="en-US" sz="2400" dirty="0">
                <a:latin typeface="楷体" pitchFamily="49" charset="-122"/>
                <a:ea typeface="楷体" pitchFamily="49" charset="-122"/>
              </a:rPr>
              <a:t>年至</a:t>
            </a:r>
            <a:r>
              <a:rPr lang="en-US" altLang="zh-CN" sz="2400" dirty="0">
                <a:latin typeface="楷体" pitchFamily="49" charset="-122"/>
                <a:ea typeface="楷体" pitchFamily="49" charset="-122"/>
              </a:rPr>
              <a:t>1900</a:t>
            </a:r>
            <a:r>
              <a:rPr lang="zh-CN" altLang="en-US" sz="2400" dirty="0">
                <a:latin typeface="楷体" pitchFamily="49" charset="-122"/>
                <a:ea typeface="楷体" pitchFamily="49" charset="-122"/>
              </a:rPr>
              <a:t>年间，被正式批准登记的发明专利就达到了</a:t>
            </a:r>
            <a:r>
              <a:rPr lang="en-US" altLang="zh-CN" sz="2400" dirty="0">
                <a:latin typeface="楷体" pitchFamily="49" charset="-122"/>
                <a:ea typeface="楷体" pitchFamily="49" charset="-122"/>
              </a:rPr>
              <a:t>64</a:t>
            </a:r>
            <a:r>
              <a:rPr lang="zh-CN" altLang="en-US" sz="2400" dirty="0">
                <a:latin typeface="楷体" pitchFamily="49" charset="-122"/>
                <a:ea typeface="楷体" pitchFamily="49" charset="-122"/>
              </a:rPr>
              <a:t>万多种。依靠强大的科技实力，美国很快在第二次工业革命中独占鳌头。</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20</a:t>
            </a:r>
            <a:r>
              <a:rPr lang="zh-CN" altLang="en-US" sz="2400" dirty="0">
                <a:latin typeface="楷体" pitchFamily="49" charset="-122"/>
                <a:ea typeface="楷体" pitchFamily="49" charset="-122"/>
              </a:rPr>
              <a:t>世纪初，美国的科技发明和体制创新也不断涌现：</a:t>
            </a:r>
            <a:r>
              <a:rPr lang="en-US" altLang="zh-CN" sz="2400" dirty="0">
                <a:latin typeface="楷体" pitchFamily="49" charset="-122"/>
                <a:ea typeface="楷体" pitchFamily="49" charset="-122"/>
              </a:rPr>
              <a:t>1903</a:t>
            </a:r>
            <a:r>
              <a:rPr lang="zh-CN" altLang="en-US" sz="2400" dirty="0">
                <a:latin typeface="楷体" pitchFamily="49" charset="-122"/>
                <a:ea typeface="楷体" pitchFamily="49" charset="-122"/>
              </a:rPr>
              <a:t>年莱特兄弟制造了人类历史上第一架动力飞机；</a:t>
            </a:r>
            <a:r>
              <a:rPr lang="en-US" altLang="zh-CN" sz="2400" dirty="0">
                <a:latin typeface="楷体" pitchFamily="49" charset="-122"/>
                <a:ea typeface="楷体" pitchFamily="49" charset="-122"/>
              </a:rPr>
              <a:t>1913</a:t>
            </a:r>
            <a:r>
              <a:rPr lang="zh-CN" altLang="en-US" sz="2400" dirty="0">
                <a:latin typeface="楷体" pitchFamily="49" charset="-122"/>
                <a:ea typeface="楷体" pitchFamily="49" charset="-122"/>
              </a:rPr>
              <a:t>年，巴拿马运河通航，大西洋和太平洋从此连为一体；</a:t>
            </a:r>
            <a:r>
              <a:rPr lang="en-US" altLang="zh-CN" sz="2400" dirty="0">
                <a:latin typeface="楷体" pitchFamily="49" charset="-122"/>
                <a:ea typeface="楷体" pitchFamily="49" charset="-122"/>
              </a:rPr>
              <a:t>1927</a:t>
            </a:r>
            <a:r>
              <a:rPr lang="zh-CN" altLang="en-US" sz="2400" dirty="0">
                <a:latin typeface="楷体" pitchFamily="49" charset="-122"/>
                <a:ea typeface="楷体" pitchFamily="49" charset="-122"/>
              </a:rPr>
              <a:t>年，美国影片</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爵士歌手</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带领电影产业进入有声时代；美国人在工业领域最富革命性的创造“福特式生产方式”开始出现并促进美国工业的迅速发展。</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  </a:t>
            </a:r>
            <a:r>
              <a:rPr lang="zh-CN" altLang="en-US" dirty="0"/>
              <a:t>美国的专利法律制度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lvl="0"/>
            <a:r>
              <a:rPr lang="en-US" altLang="zh-CN" b="1" dirty="0">
                <a:solidFill>
                  <a:prstClr val="black"/>
                </a:solidFill>
                <a:latin typeface="楷体" pitchFamily="49" charset="-122"/>
                <a:ea typeface="楷体" pitchFamily="49" charset="-122"/>
              </a:rPr>
              <a:t>2.2.1 </a:t>
            </a:r>
            <a:r>
              <a:rPr lang="zh-CN" altLang="en-US" b="1" dirty="0">
                <a:solidFill>
                  <a:prstClr val="black"/>
                </a:solidFill>
                <a:latin typeface="楷体" pitchFamily="49" charset="-122"/>
                <a:ea typeface="楷体" pitchFamily="49" charset="-122"/>
              </a:rPr>
              <a:t>宪法</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1787</a:t>
            </a:r>
            <a:r>
              <a:rPr lang="zh-CN" altLang="en-US" sz="2400" dirty="0">
                <a:solidFill>
                  <a:prstClr val="black"/>
                </a:solidFill>
                <a:latin typeface="楷体" pitchFamily="49" charset="-122"/>
                <a:ea typeface="楷体" pitchFamily="49" charset="-122"/>
              </a:rPr>
              <a:t>年美国宪法起草时，正值欧洲第一次工业革命的高峰时期，专利制度对英国社会的经济和工业发展带来了巨大的影响和冲击。美国作为新独立的国家，其法律制度的发展历史起始于殖民地时期，再加上当时立法者知识范围的局限性，使得其在专利立法方面并没有太多创新，只是对原宗主国的法律进行改进并予以接受。</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1787</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美利坚合众国宪法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第一条第八款：“</a:t>
            </a:r>
            <a:r>
              <a:rPr lang="zh-CN" altLang="en-US" sz="2400" dirty="0">
                <a:solidFill>
                  <a:srgbClr val="FF0000"/>
                </a:solidFill>
                <a:latin typeface="楷体" pitchFamily="49" charset="-122"/>
                <a:ea typeface="楷体" pitchFamily="49" charset="-122"/>
              </a:rPr>
              <a:t>为促进科学和实用技艺的进步，对作家和发明家的著作和发明，在一定期限内给予专利权的保障</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第一条修正案</a:t>
            </a:r>
            <a:r>
              <a:rPr lang="en-US" altLang="zh-CN" sz="2400" dirty="0">
                <a:solidFill>
                  <a:prstClr val="black"/>
                </a:solidFill>
                <a:latin typeface="楷体" pitchFamily="49" charset="-122"/>
                <a:ea typeface="楷体" pitchFamily="49" charset="-122"/>
              </a:rPr>
              <a:t>〔1791〕</a:t>
            </a:r>
            <a:r>
              <a:rPr lang="zh-CN" altLang="en-US" sz="2400" dirty="0">
                <a:solidFill>
                  <a:prstClr val="black"/>
                </a:solidFill>
                <a:latin typeface="楷体" pitchFamily="49" charset="-122"/>
                <a:ea typeface="楷体" pitchFamily="49" charset="-122"/>
              </a:rPr>
              <a:t>：</a:t>
            </a:r>
            <a:r>
              <a:rPr lang="zh-CN" altLang="en-US" sz="2400" dirty="0">
                <a:solidFill>
                  <a:srgbClr val="FF0000"/>
                </a:solidFill>
                <a:latin typeface="楷体" pitchFamily="49" charset="-122"/>
                <a:ea typeface="楷体" pitchFamily="49" charset="-122"/>
              </a:rPr>
              <a:t>国会不得制定关于下列事项的法律：确立国教或禁止宗教活动自由；限制言论自由或出版自由</a:t>
            </a:r>
            <a:r>
              <a:rPr lang="en-US" altLang="zh-CN" sz="2400" dirty="0">
                <a:solidFill>
                  <a:prstClr val="black"/>
                </a:solidFill>
                <a:latin typeface="楷体" pitchFamily="49" charset="-122"/>
                <a:ea typeface="楷体" pitchFamily="49" charset="-122"/>
              </a:rPr>
              <a:t>…</a:t>
            </a:r>
            <a:endParaRPr lang="en-US" altLang="zh-CN"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第五修正案</a:t>
            </a:r>
            <a:r>
              <a:rPr lang="en-US" altLang="zh-CN" sz="2400" dirty="0">
                <a:solidFill>
                  <a:prstClr val="black"/>
                </a:solidFill>
                <a:latin typeface="楷体" pitchFamily="49" charset="-122"/>
                <a:ea typeface="楷体" pitchFamily="49" charset="-122"/>
              </a:rPr>
              <a:t>1791</a:t>
            </a:r>
            <a:r>
              <a:rPr lang="zh-CN" altLang="en-US" sz="2400" dirty="0">
                <a:solidFill>
                  <a:prstClr val="black"/>
                </a:solidFill>
                <a:latin typeface="楷体" pitchFamily="49" charset="-122"/>
                <a:ea typeface="楷体" pitchFamily="49" charset="-122"/>
              </a:rPr>
              <a:t>：</a:t>
            </a:r>
            <a:r>
              <a:rPr lang="zh-CN" altLang="en-US" sz="2400" dirty="0">
                <a:solidFill>
                  <a:srgbClr val="FF0000"/>
                </a:solidFill>
                <a:latin typeface="楷体" pitchFamily="49" charset="-122"/>
                <a:ea typeface="楷体" pitchFamily="49" charset="-122"/>
              </a:rPr>
              <a:t>不给予公平赔偿，私有财产不得充作公用</a:t>
            </a:r>
            <a:endParaRPr lang="zh-CN" altLang="en-US" sz="2400" dirty="0">
              <a:solidFill>
                <a:srgbClr val="FF0000"/>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  </a:t>
            </a:r>
            <a:r>
              <a:rPr lang="zh-CN" altLang="en-US" dirty="0"/>
              <a:t>美国的专利法律制度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2.2.2 </a:t>
            </a:r>
            <a:r>
              <a:rPr lang="zh-CN" altLang="en-US" b="1" dirty="0">
                <a:solidFill>
                  <a:prstClr val="black"/>
                </a:solidFill>
                <a:latin typeface="楷体" pitchFamily="49" charset="-122"/>
                <a:ea typeface="楷体" pitchFamily="49" charset="-122"/>
              </a:rPr>
              <a:t>专利法</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美国最早的专利法制定于</a:t>
            </a:r>
            <a:r>
              <a:rPr lang="en-US" altLang="zh-CN" sz="2400" dirty="0">
                <a:solidFill>
                  <a:prstClr val="black"/>
                </a:solidFill>
                <a:latin typeface="楷体" pitchFamily="49" charset="-122"/>
                <a:ea typeface="楷体" pitchFamily="49" charset="-122"/>
              </a:rPr>
              <a:t>1790</a:t>
            </a:r>
            <a:r>
              <a:rPr lang="zh-CN" altLang="en-US" sz="2400" dirty="0">
                <a:solidFill>
                  <a:prstClr val="black"/>
                </a:solidFill>
                <a:latin typeface="楷体" pitchFamily="49" charset="-122"/>
                <a:ea typeface="楷体" pitchFamily="49" charset="-122"/>
              </a:rPr>
              <a:t>年，后来多次修改，主要修改有</a:t>
            </a:r>
            <a:r>
              <a:rPr lang="en-US" altLang="zh-CN" sz="2400" dirty="0">
                <a:solidFill>
                  <a:prstClr val="black"/>
                </a:solidFill>
                <a:latin typeface="楷体" pitchFamily="49" charset="-122"/>
                <a:ea typeface="楷体" pitchFamily="49" charset="-122"/>
              </a:rPr>
              <a:t>1793</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1836</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1870</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1952</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1994</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1999</a:t>
            </a:r>
            <a:r>
              <a:rPr lang="zh-CN" altLang="en-US" sz="2400" dirty="0">
                <a:solidFill>
                  <a:prstClr val="black"/>
                </a:solidFill>
                <a:latin typeface="楷体" pitchFamily="49" charset="-122"/>
                <a:ea typeface="楷体" pitchFamily="49" charset="-122"/>
              </a:rPr>
              <a:t>以及</a:t>
            </a:r>
            <a:r>
              <a:rPr lang="en-US" altLang="zh-CN" sz="2400" dirty="0">
                <a:solidFill>
                  <a:prstClr val="black"/>
                </a:solidFill>
                <a:latin typeface="楷体" pitchFamily="49" charset="-122"/>
                <a:ea typeface="楷体" pitchFamily="49" charset="-122"/>
              </a:rPr>
              <a:t>2011</a:t>
            </a:r>
            <a:r>
              <a:rPr lang="zh-CN" altLang="en-US" sz="2400" dirty="0">
                <a:solidFill>
                  <a:prstClr val="black"/>
                </a:solidFill>
                <a:latin typeface="楷体" pitchFamily="49" charset="-122"/>
                <a:ea typeface="楷体" pitchFamily="49" charset="-122"/>
              </a:rPr>
              <a:t>年。</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1790</a:t>
            </a:r>
            <a:r>
              <a:rPr lang="zh-CN" altLang="en-US" sz="2000" dirty="0">
                <a:solidFill>
                  <a:prstClr val="black"/>
                </a:solidFill>
                <a:latin typeface="楷体" pitchFamily="49" charset="-122"/>
                <a:ea typeface="楷体" pitchFamily="49" charset="-122"/>
              </a:rPr>
              <a:t>年美国首部专利法</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促进实用技艺进步法案</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专利委员会严格审查专利申请（很大程度参考英国</a:t>
            </a:r>
            <a:r>
              <a:rPr lang="en-US" altLang="zh-CN" sz="2000" dirty="0">
                <a:solidFill>
                  <a:prstClr val="black"/>
                </a:solidFill>
                <a:latin typeface="楷体" pitchFamily="49" charset="-122"/>
                <a:ea typeface="楷体" pitchFamily="49" charset="-122"/>
              </a:rPr>
              <a:t>1623</a:t>
            </a:r>
            <a:r>
              <a:rPr lang="zh-CN" altLang="en-US" sz="2000" dirty="0">
                <a:solidFill>
                  <a:prstClr val="black"/>
                </a:solidFill>
                <a:latin typeface="楷体" pitchFamily="49" charset="-122"/>
                <a:ea typeface="楷体" pitchFamily="49" charset="-122"/>
              </a:rPr>
              <a:t>年的</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垄断法</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，尤其是承袭了由法院判决确定专利权效力与归属的传统）。</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1793</a:t>
            </a:r>
            <a:r>
              <a:rPr lang="zh-CN" altLang="en-US" sz="2000" dirty="0">
                <a:solidFill>
                  <a:prstClr val="black"/>
                </a:solidFill>
                <a:latin typeface="楷体" pitchFamily="49" charset="-122"/>
                <a:ea typeface="楷体" pitchFamily="49" charset="-122"/>
              </a:rPr>
              <a:t>年，</a:t>
            </a:r>
            <a:r>
              <a:rPr lang="zh-CN" altLang="en-US" sz="2000" dirty="0">
                <a:solidFill>
                  <a:srgbClr val="FF0000"/>
                </a:solidFill>
                <a:latin typeface="楷体" pitchFamily="49" charset="-122"/>
                <a:ea typeface="楷体" pitchFamily="49" charset="-122"/>
              </a:rPr>
              <a:t>专利注册制度代替了专利审查制度</a:t>
            </a:r>
            <a:r>
              <a:rPr lang="zh-CN" altLang="en-US" sz="2000" dirty="0">
                <a:solidFill>
                  <a:prstClr val="black"/>
                </a:solidFill>
                <a:latin typeface="楷体" pitchFamily="49" charset="-122"/>
                <a:ea typeface="楷体" pitchFamily="49" charset="-122"/>
              </a:rPr>
              <a:t>，而专利确权由法院进行判定。这导致了大量存在问题的专利被授予专利权。</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1836</a:t>
            </a:r>
            <a:r>
              <a:rPr lang="zh-CN" altLang="en-US" sz="2000" dirty="0">
                <a:solidFill>
                  <a:prstClr val="black"/>
                </a:solidFill>
                <a:latin typeface="楷体" pitchFamily="49" charset="-122"/>
                <a:ea typeface="楷体" pitchFamily="49" charset="-122"/>
              </a:rPr>
              <a:t>年修改：随着美国工业的发展，州际贸易日益繁荣，到</a:t>
            </a:r>
            <a:r>
              <a:rPr lang="en-US" altLang="zh-CN" sz="2000" dirty="0">
                <a:solidFill>
                  <a:prstClr val="black"/>
                </a:solidFill>
                <a:latin typeface="楷体" pitchFamily="49" charset="-122"/>
                <a:ea typeface="楷体" pitchFamily="49" charset="-122"/>
              </a:rPr>
              <a:t>19</a:t>
            </a:r>
            <a:r>
              <a:rPr lang="zh-CN" altLang="en-US" sz="2000" dirty="0">
                <a:solidFill>
                  <a:prstClr val="black"/>
                </a:solidFill>
                <a:latin typeface="楷体" pitchFamily="49" charset="-122"/>
                <a:ea typeface="楷体" pitchFamily="49" charset="-122"/>
              </a:rPr>
              <a:t>世纪初期，人们逐渐认识到专利制度的重要性，开始纷纷寻求专利制度的保护，专利申请激增，</a:t>
            </a:r>
            <a:r>
              <a:rPr lang="en-US" altLang="zh-CN" sz="2000" dirty="0">
                <a:solidFill>
                  <a:prstClr val="black"/>
                </a:solidFill>
                <a:latin typeface="楷体" pitchFamily="49" charset="-122"/>
                <a:ea typeface="楷体" pitchFamily="49" charset="-122"/>
              </a:rPr>
              <a:t>1793</a:t>
            </a:r>
            <a:r>
              <a:rPr lang="zh-CN" altLang="en-US" sz="2000" dirty="0">
                <a:solidFill>
                  <a:prstClr val="black"/>
                </a:solidFill>
                <a:latin typeface="楷体" pitchFamily="49" charset="-122"/>
                <a:ea typeface="楷体" pitchFamily="49" charset="-122"/>
              </a:rPr>
              <a:t>年专利法采取的按需授予专利权的做法已经不再适合时代发展的要求。 </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1870</a:t>
            </a:r>
            <a:r>
              <a:rPr lang="zh-CN" altLang="en-US" sz="2000" dirty="0">
                <a:solidFill>
                  <a:prstClr val="black"/>
                </a:solidFill>
                <a:latin typeface="楷体" pitchFamily="49" charset="-122"/>
                <a:ea typeface="楷体" pitchFamily="49" charset="-122"/>
              </a:rPr>
              <a:t>年修改：</a:t>
            </a:r>
            <a:r>
              <a:rPr lang="zh-CN" altLang="en-US" sz="2000" dirty="0">
                <a:solidFill>
                  <a:srgbClr val="FF0000"/>
                </a:solidFill>
                <a:latin typeface="楷体" pitchFamily="49" charset="-122"/>
                <a:ea typeface="楷体" pitchFamily="49" charset="-122"/>
              </a:rPr>
              <a:t>赋予专利局行政立法的职能</a:t>
            </a:r>
            <a:r>
              <a:rPr lang="zh-CN" altLang="en-US" sz="2000" dirty="0">
                <a:solidFill>
                  <a:prstClr val="black"/>
                </a:solidFill>
                <a:latin typeface="楷体" pitchFamily="49" charset="-122"/>
                <a:ea typeface="楷体" pitchFamily="49" charset="-122"/>
              </a:rPr>
              <a:t>，即在内政部同意下，可以制定与法律规定不符的程序法律规范，可以制定决定专利局的职权的法律规范，并可以决定当时的法律没有规定的优先权问题。</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  </a:t>
            </a:r>
            <a:r>
              <a:rPr lang="zh-CN" altLang="en-US" dirty="0"/>
              <a:t>美国的专利法律制度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2.2.2 </a:t>
            </a:r>
            <a:r>
              <a:rPr lang="zh-CN" altLang="en-US" b="1" dirty="0">
                <a:solidFill>
                  <a:prstClr val="black"/>
                </a:solidFill>
                <a:latin typeface="楷体" pitchFamily="49" charset="-122"/>
                <a:ea typeface="楷体" pitchFamily="49" charset="-122"/>
              </a:rPr>
              <a:t>专利法</a:t>
            </a:r>
            <a:endParaRPr lang="en-US" altLang="zh-CN" dirty="0">
              <a:solidFill>
                <a:srgbClr val="FF0000"/>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1952</a:t>
            </a:r>
            <a:r>
              <a:rPr lang="zh-CN" altLang="en-US" sz="2000" dirty="0">
                <a:solidFill>
                  <a:prstClr val="black"/>
                </a:solidFill>
                <a:latin typeface="楷体" pitchFamily="49" charset="-122"/>
                <a:ea typeface="楷体" pitchFamily="49" charset="-122"/>
              </a:rPr>
              <a:t>年，重新编排了专利法的条文，将法院判例和专利局决定所认可的一些原则纳入专利法中，例如，</a:t>
            </a:r>
            <a:r>
              <a:rPr lang="zh-CN" altLang="en-US" sz="2000" dirty="0">
                <a:solidFill>
                  <a:srgbClr val="FF0000"/>
                </a:solidFill>
                <a:latin typeface="楷体" pitchFamily="49" charset="-122"/>
                <a:ea typeface="楷体" pitchFamily="49" charset="-122"/>
              </a:rPr>
              <a:t>非显而易见、直接侵权、引诱侵权等概念</a:t>
            </a:r>
            <a:r>
              <a:rPr lang="zh-CN" altLang="en-US" sz="2000" dirty="0">
                <a:solidFill>
                  <a:prstClr val="black"/>
                </a:solidFill>
                <a:latin typeface="楷体" pitchFamily="49" charset="-122"/>
                <a:ea typeface="楷体" pitchFamily="49" charset="-122"/>
              </a:rPr>
              <a:t>，</a:t>
            </a:r>
            <a:r>
              <a:rPr lang="en-US" altLang="zh-CN" sz="2000" dirty="0">
                <a:solidFill>
                  <a:prstClr val="black"/>
                </a:solidFill>
                <a:latin typeface="楷体" pitchFamily="49" charset="-122"/>
                <a:ea typeface="楷体" pitchFamily="49" charset="-122"/>
              </a:rPr>
              <a:t>1952</a:t>
            </a:r>
            <a:r>
              <a:rPr lang="zh-CN" altLang="en-US" sz="2000" dirty="0">
                <a:solidFill>
                  <a:prstClr val="black"/>
                </a:solidFill>
                <a:latin typeface="楷体" pitchFamily="49" charset="-122"/>
                <a:ea typeface="楷体" pitchFamily="49" charset="-122"/>
              </a:rPr>
              <a:t>年的修改被认为是美国现代专利法律方面迈进的最为积极的一步。</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1994</a:t>
            </a:r>
            <a:r>
              <a:rPr lang="zh-CN" altLang="en-US" sz="2000" dirty="0">
                <a:solidFill>
                  <a:prstClr val="black"/>
                </a:solidFill>
                <a:latin typeface="楷体" pitchFamily="49" charset="-122"/>
                <a:ea typeface="楷体" pitchFamily="49" charset="-122"/>
              </a:rPr>
              <a:t>年，为了全面执行</a:t>
            </a:r>
            <a:r>
              <a:rPr lang="en-US" altLang="zh-CN" sz="2000" dirty="0">
                <a:solidFill>
                  <a:prstClr val="black"/>
                </a:solidFill>
                <a:latin typeface="楷体" pitchFamily="49" charset="-122"/>
                <a:ea typeface="楷体" pitchFamily="49" charset="-122"/>
              </a:rPr>
              <a:t>WTO《</a:t>
            </a:r>
            <a:r>
              <a:rPr lang="zh-CN" altLang="en-US" sz="2000" dirty="0">
                <a:solidFill>
                  <a:prstClr val="black"/>
                </a:solidFill>
                <a:latin typeface="楷体" pitchFamily="49" charset="-122"/>
                <a:ea typeface="楷体" pitchFamily="49" charset="-122"/>
              </a:rPr>
              <a:t>与贸易有关的知识产权协定</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a:t>
            </a:r>
            <a:r>
              <a:rPr lang="en-US" altLang="zh-CN" sz="2000" dirty="0">
                <a:solidFill>
                  <a:prstClr val="black"/>
                </a:solidFill>
                <a:latin typeface="楷体" pitchFamily="49" charset="-122"/>
                <a:ea typeface="楷体" pitchFamily="49" charset="-122"/>
              </a:rPr>
              <a:t>TRIPS</a:t>
            </a:r>
            <a:r>
              <a:rPr lang="zh-CN" altLang="en-US" sz="2000" dirty="0">
                <a:solidFill>
                  <a:prstClr val="black"/>
                </a:solidFill>
                <a:latin typeface="楷体" pitchFamily="49" charset="-122"/>
                <a:ea typeface="楷体" pitchFamily="49" charset="-122"/>
              </a:rPr>
              <a:t>）规定的各项义务，美国政府于</a:t>
            </a:r>
            <a:r>
              <a:rPr lang="en-US" altLang="zh-CN" sz="2000" dirty="0">
                <a:solidFill>
                  <a:prstClr val="black"/>
                </a:solidFill>
                <a:latin typeface="楷体" pitchFamily="49" charset="-122"/>
                <a:ea typeface="楷体" pitchFamily="49" charset="-122"/>
              </a:rPr>
              <a:t>1994</a:t>
            </a:r>
            <a:r>
              <a:rPr lang="zh-CN" altLang="en-US" sz="2000" dirty="0">
                <a:solidFill>
                  <a:prstClr val="black"/>
                </a:solidFill>
                <a:latin typeface="楷体" pitchFamily="49" charset="-122"/>
                <a:ea typeface="楷体" pitchFamily="49" charset="-122"/>
              </a:rPr>
              <a:t>年</a:t>
            </a:r>
            <a:r>
              <a:rPr lang="en-US" altLang="zh-CN" sz="2000" dirty="0">
                <a:solidFill>
                  <a:prstClr val="black"/>
                </a:solidFill>
                <a:latin typeface="楷体" pitchFamily="49" charset="-122"/>
                <a:ea typeface="楷体" pitchFamily="49" charset="-122"/>
              </a:rPr>
              <a:t>12</a:t>
            </a:r>
            <a:r>
              <a:rPr lang="zh-CN" altLang="en-US" sz="2000" dirty="0">
                <a:solidFill>
                  <a:prstClr val="black"/>
                </a:solidFill>
                <a:latin typeface="楷体" pitchFamily="49" charset="-122"/>
                <a:ea typeface="楷体" pitchFamily="49" charset="-122"/>
              </a:rPr>
              <a:t>月</a:t>
            </a:r>
            <a:r>
              <a:rPr lang="en-US" altLang="zh-CN" sz="2000" dirty="0">
                <a:solidFill>
                  <a:prstClr val="black"/>
                </a:solidFill>
                <a:latin typeface="楷体" pitchFamily="49" charset="-122"/>
                <a:ea typeface="楷体" pitchFamily="49" charset="-122"/>
              </a:rPr>
              <a:t>8</a:t>
            </a:r>
            <a:r>
              <a:rPr lang="zh-CN" altLang="en-US" sz="2000" dirty="0">
                <a:solidFill>
                  <a:prstClr val="black"/>
                </a:solidFill>
                <a:latin typeface="楷体" pitchFamily="49" charset="-122"/>
                <a:ea typeface="楷体" pitchFamily="49" charset="-122"/>
              </a:rPr>
              <a:t>日制订了</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乌拉圭回合协议法</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，对知识产权法律作了修改和改进。</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1999</a:t>
            </a:r>
            <a:r>
              <a:rPr lang="zh-CN" altLang="en-US" sz="2000" dirty="0">
                <a:solidFill>
                  <a:prstClr val="black"/>
                </a:solidFill>
                <a:latin typeface="楷体" pitchFamily="49" charset="-122"/>
                <a:ea typeface="楷体" pitchFamily="49" charset="-122"/>
              </a:rPr>
              <a:t>年，通过了美国发明人保护法，主要修改要点为：降低了专利申请费和维持费、确立了专利早期公开制度及更新了保护期延长法等。</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2011</a:t>
            </a:r>
            <a:r>
              <a:rPr lang="zh-CN" altLang="en-US" sz="2000" dirty="0">
                <a:solidFill>
                  <a:prstClr val="black"/>
                </a:solidFill>
                <a:latin typeface="楷体" pitchFamily="49" charset="-122"/>
                <a:ea typeface="楷体" pitchFamily="49" charset="-122"/>
              </a:rPr>
              <a:t>年，</a:t>
            </a:r>
            <a:r>
              <a:rPr lang="en-US" altLang="zh-CN" sz="2000" dirty="0">
                <a:solidFill>
                  <a:prstClr val="black"/>
                </a:solidFill>
                <a:latin typeface="楷体" pitchFamily="49" charset="-122"/>
                <a:ea typeface="楷体" pitchFamily="49" charset="-122"/>
              </a:rPr>
              <a:t>2011</a:t>
            </a:r>
            <a:r>
              <a:rPr lang="zh-CN" altLang="en-US" sz="2000" dirty="0">
                <a:solidFill>
                  <a:prstClr val="black"/>
                </a:solidFill>
                <a:latin typeface="楷体" pitchFamily="49" charset="-122"/>
                <a:ea typeface="楷体" pitchFamily="49" charset="-122"/>
              </a:rPr>
              <a:t>年</a:t>
            </a:r>
            <a:r>
              <a:rPr lang="en-US" altLang="zh-CN" sz="2000" dirty="0">
                <a:solidFill>
                  <a:prstClr val="black"/>
                </a:solidFill>
                <a:latin typeface="楷体" pitchFamily="49" charset="-122"/>
                <a:ea typeface="楷体" pitchFamily="49" charset="-122"/>
              </a:rPr>
              <a:t>9</a:t>
            </a:r>
            <a:r>
              <a:rPr lang="zh-CN" altLang="en-US" sz="2000" dirty="0">
                <a:solidFill>
                  <a:prstClr val="black"/>
                </a:solidFill>
                <a:latin typeface="楷体" pitchFamily="49" charset="-122"/>
                <a:ea typeface="楷体" pitchFamily="49" charset="-122"/>
              </a:rPr>
              <a:t>月</a:t>
            </a:r>
            <a:r>
              <a:rPr lang="en-US" altLang="zh-CN" sz="2000" dirty="0">
                <a:solidFill>
                  <a:prstClr val="black"/>
                </a:solidFill>
                <a:latin typeface="楷体" pitchFamily="49" charset="-122"/>
                <a:ea typeface="楷体" pitchFamily="49" charset="-122"/>
              </a:rPr>
              <a:t>16</a:t>
            </a:r>
            <a:r>
              <a:rPr lang="zh-CN" altLang="en-US" sz="2000" dirty="0">
                <a:solidFill>
                  <a:prstClr val="black"/>
                </a:solidFill>
                <a:latin typeface="楷体" pitchFamily="49" charset="-122"/>
                <a:ea typeface="楷体" pitchFamily="49" charset="-122"/>
              </a:rPr>
              <a:t>通过的</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美国发明法案</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a:t>
            </a:r>
            <a:r>
              <a:rPr lang="en-US" altLang="zh-CN" sz="2000" dirty="0">
                <a:solidFill>
                  <a:prstClr val="black"/>
                </a:solidFill>
                <a:latin typeface="楷体" pitchFamily="49" charset="-122"/>
                <a:ea typeface="楷体" pitchFamily="49" charset="-122"/>
              </a:rPr>
              <a:t>AIA</a:t>
            </a:r>
            <a:r>
              <a:rPr lang="zh-CN" altLang="en-US" sz="2000" dirty="0">
                <a:solidFill>
                  <a:prstClr val="black"/>
                </a:solidFill>
                <a:latin typeface="楷体" pitchFamily="49" charset="-122"/>
                <a:ea typeface="楷体" pitchFamily="49" charset="-122"/>
              </a:rPr>
              <a:t>）实现了美国专利法的又一次重大修改，主要的修改要点为：</a:t>
            </a:r>
            <a:r>
              <a:rPr lang="zh-CN" altLang="en-US" sz="2000" dirty="0">
                <a:solidFill>
                  <a:srgbClr val="FF0000"/>
                </a:solidFill>
                <a:latin typeface="楷体" pitchFamily="49" charset="-122"/>
                <a:ea typeface="楷体" pitchFamily="49" charset="-122"/>
              </a:rPr>
              <a:t>从先发明制度修改为先申请制度、现有技术从相对新颖性变更为绝对新颖性、改革了专利授权后重申程序，增加了授权后重审程序（</a:t>
            </a:r>
            <a:r>
              <a:rPr lang="en-US" altLang="zh-CN" sz="2000" dirty="0">
                <a:solidFill>
                  <a:srgbClr val="FF0000"/>
                </a:solidFill>
                <a:latin typeface="楷体" pitchFamily="49" charset="-122"/>
                <a:ea typeface="楷体" pitchFamily="49" charset="-122"/>
              </a:rPr>
              <a:t>Post-Grant Review</a:t>
            </a:r>
            <a:r>
              <a:rPr lang="zh-CN" altLang="en-US" sz="2000" dirty="0">
                <a:solidFill>
                  <a:srgbClr val="FF0000"/>
                </a:solidFill>
                <a:latin typeface="楷体" pitchFamily="49" charset="-122"/>
                <a:ea typeface="楷体" pitchFamily="49" charset="-122"/>
              </a:rPr>
              <a:t>）和双方重审程序（</a:t>
            </a:r>
            <a:r>
              <a:rPr lang="en-US" altLang="zh-CN" sz="2000" dirty="0">
                <a:solidFill>
                  <a:srgbClr val="FF0000"/>
                </a:solidFill>
                <a:latin typeface="楷体" pitchFamily="49" charset="-122"/>
                <a:ea typeface="楷体" pitchFamily="49" charset="-122"/>
              </a:rPr>
              <a:t>Inter </a:t>
            </a:r>
            <a:r>
              <a:rPr lang="en-US" altLang="zh-CN" sz="2000" dirty="0" err="1">
                <a:solidFill>
                  <a:srgbClr val="FF0000"/>
                </a:solidFill>
                <a:latin typeface="楷体" pitchFamily="49" charset="-122"/>
                <a:ea typeface="楷体" pitchFamily="49" charset="-122"/>
              </a:rPr>
              <a:t>Parte</a:t>
            </a:r>
            <a:r>
              <a:rPr lang="en-US" altLang="zh-CN" sz="2000" dirty="0">
                <a:solidFill>
                  <a:srgbClr val="FF0000"/>
                </a:solidFill>
                <a:latin typeface="楷体" pitchFamily="49" charset="-122"/>
                <a:ea typeface="楷体" pitchFamily="49" charset="-122"/>
              </a:rPr>
              <a:t> Review</a:t>
            </a:r>
            <a:r>
              <a:rPr lang="zh-CN" altLang="en-US" sz="2000" dirty="0">
                <a:solidFill>
                  <a:srgbClr val="FF0000"/>
                </a:solidFill>
                <a:latin typeface="楷体" pitchFamily="49" charset="-122"/>
                <a:ea typeface="楷体" pitchFamily="49" charset="-122"/>
              </a:rPr>
              <a:t>）、提高了故意侵权的认定条件、最佳实施例不再作为无效理由等</a:t>
            </a:r>
            <a:r>
              <a:rPr lang="zh-CN" altLang="en-US" sz="2000" dirty="0">
                <a:solidFill>
                  <a:prstClr val="black"/>
                </a:solidFill>
                <a:latin typeface="楷体" pitchFamily="49" charset="-122"/>
                <a:ea typeface="楷体" pitchFamily="49" charset="-122"/>
              </a:rPr>
              <a:t>。</a:t>
            </a: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  </a:t>
            </a:r>
            <a:r>
              <a:rPr lang="zh-CN" altLang="en-US" dirty="0"/>
              <a:t>美国的专利法律制度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2.2.3 </a:t>
            </a:r>
            <a:r>
              <a:rPr lang="zh-CN" altLang="en-US" b="1" dirty="0">
                <a:solidFill>
                  <a:prstClr val="black"/>
                </a:solidFill>
                <a:latin typeface="楷体" pitchFamily="49" charset="-122"/>
                <a:ea typeface="楷体" pitchFamily="49" charset="-122"/>
              </a:rPr>
              <a:t>反垄断法案</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19</a:t>
            </a:r>
            <a:r>
              <a:rPr lang="zh-CN" altLang="en-US" sz="2400" dirty="0">
                <a:solidFill>
                  <a:prstClr val="black"/>
                </a:solidFill>
                <a:latin typeface="楷体" pitchFamily="49" charset="-122"/>
                <a:ea typeface="楷体" pitchFamily="49" charset="-122"/>
              </a:rPr>
              <a:t>世纪</a:t>
            </a:r>
            <a:r>
              <a:rPr lang="en-US" altLang="zh-CN" sz="2400" dirty="0">
                <a:solidFill>
                  <a:prstClr val="black"/>
                </a:solidFill>
                <a:latin typeface="楷体" pitchFamily="49" charset="-122"/>
                <a:ea typeface="楷体" pitchFamily="49" charset="-122"/>
              </a:rPr>
              <a:t>80</a:t>
            </a:r>
            <a:r>
              <a:rPr lang="zh-CN" altLang="en-US" sz="2400" dirty="0">
                <a:solidFill>
                  <a:prstClr val="black"/>
                </a:solidFill>
                <a:latin typeface="楷体" pitchFamily="49" charset="-122"/>
                <a:ea typeface="楷体" pitchFamily="49" charset="-122"/>
              </a:rPr>
              <a:t>年代，美国出现了经济衰退，人们更加关注大企业给经济带来的负面影响，于是</a:t>
            </a:r>
            <a:r>
              <a:rPr lang="en-US" altLang="zh-CN" sz="2400" dirty="0">
                <a:solidFill>
                  <a:prstClr val="black"/>
                </a:solidFill>
                <a:latin typeface="楷体" pitchFamily="49" charset="-122"/>
                <a:ea typeface="楷体" pitchFamily="49" charset="-122"/>
              </a:rPr>
              <a:t>1890</a:t>
            </a:r>
            <a:r>
              <a:rPr lang="zh-CN" altLang="en-US" sz="2400" dirty="0">
                <a:solidFill>
                  <a:prstClr val="black"/>
                </a:solidFill>
                <a:latin typeface="楷体" pitchFamily="49" charset="-122"/>
                <a:ea typeface="楷体" pitchFamily="49" charset="-122"/>
              </a:rPr>
              <a:t>年通过了</a:t>
            </a:r>
            <a:r>
              <a:rPr lang="en-US" altLang="zh-CN" sz="2400" dirty="0">
                <a:solidFill>
                  <a:prstClr val="black"/>
                </a:solidFill>
                <a:latin typeface="楷体" pitchFamily="49" charset="-122"/>
                <a:ea typeface="楷体" pitchFamily="49" charset="-122"/>
              </a:rPr>
              <a:t>Sherman</a:t>
            </a:r>
            <a:r>
              <a:rPr lang="zh-CN" altLang="en-US" sz="2400" dirty="0">
                <a:solidFill>
                  <a:prstClr val="black"/>
                </a:solidFill>
                <a:latin typeface="楷体" pitchFamily="49" charset="-122"/>
                <a:ea typeface="楷体" pitchFamily="49" charset="-122"/>
              </a:rPr>
              <a:t>反垄断法案。</a:t>
            </a:r>
            <a:r>
              <a:rPr lang="zh-CN" altLang="en-US" sz="2400" dirty="0">
                <a:solidFill>
                  <a:srgbClr val="FF0000"/>
                </a:solidFill>
                <a:latin typeface="楷体" pitchFamily="49" charset="-122"/>
                <a:ea typeface="楷体" pitchFamily="49" charset="-122"/>
              </a:rPr>
              <a:t>此形式在专利领域也有反应，法院更倾向于宣判专利权无效。在</a:t>
            </a:r>
            <a:r>
              <a:rPr lang="en-US" altLang="zh-CN" sz="2400" dirty="0">
                <a:solidFill>
                  <a:srgbClr val="FF0000"/>
                </a:solidFill>
                <a:latin typeface="楷体" pitchFamily="49" charset="-122"/>
                <a:ea typeface="楷体" pitchFamily="49" charset="-122"/>
              </a:rPr>
              <a:t>19</a:t>
            </a:r>
            <a:r>
              <a:rPr lang="zh-CN" altLang="en-US" sz="2400" dirty="0">
                <a:solidFill>
                  <a:srgbClr val="FF0000"/>
                </a:solidFill>
                <a:latin typeface="楷体" pitchFamily="49" charset="-122"/>
                <a:ea typeface="楷体" pitchFamily="49" charset="-122"/>
              </a:rPr>
              <a:t>世纪</a:t>
            </a:r>
            <a:r>
              <a:rPr lang="en-US" altLang="zh-CN" sz="2400" dirty="0">
                <a:solidFill>
                  <a:srgbClr val="FF0000"/>
                </a:solidFill>
                <a:latin typeface="楷体" pitchFamily="49" charset="-122"/>
                <a:ea typeface="楷体" pitchFamily="49" charset="-122"/>
              </a:rPr>
              <a:t>90</a:t>
            </a:r>
            <a:r>
              <a:rPr lang="zh-CN" altLang="en-US" sz="2400" dirty="0">
                <a:solidFill>
                  <a:srgbClr val="FF0000"/>
                </a:solidFill>
                <a:latin typeface="楷体" pitchFamily="49" charset="-122"/>
                <a:ea typeface="楷体" pitchFamily="49" charset="-122"/>
              </a:rPr>
              <a:t>年代末经济衰退结束，经济复苏的同时又恢复了有利于专利的氛围</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20</a:t>
            </a:r>
            <a:r>
              <a:rPr lang="zh-CN" altLang="en-US" sz="2400" dirty="0">
                <a:solidFill>
                  <a:prstClr val="black"/>
                </a:solidFill>
                <a:latin typeface="楷体" pitchFamily="49" charset="-122"/>
                <a:ea typeface="楷体" pitchFamily="49" charset="-122"/>
              </a:rPr>
              <a:t>世纪</a:t>
            </a:r>
            <a:r>
              <a:rPr lang="en-US" altLang="zh-CN" sz="2400" dirty="0">
                <a:solidFill>
                  <a:prstClr val="black"/>
                </a:solidFill>
                <a:latin typeface="楷体" pitchFamily="49" charset="-122"/>
                <a:ea typeface="楷体" pitchFamily="49" charset="-122"/>
              </a:rPr>
              <a:t>30</a:t>
            </a:r>
            <a:r>
              <a:rPr lang="zh-CN" altLang="en-US" sz="2400" dirty="0">
                <a:solidFill>
                  <a:prstClr val="black"/>
                </a:solidFill>
                <a:latin typeface="楷体" pitchFamily="49" charset="-122"/>
                <a:ea typeface="楷体" pitchFamily="49" charset="-122"/>
              </a:rPr>
              <a:t>年代，</a:t>
            </a:r>
            <a:r>
              <a:rPr lang="zh-CN" altLang="en-US" sz="2400" dirty="0">
                <a:solidFill>
                  <a:srgbClr val="FF0000"/>
                </a:solidFill>
                <a:latin typeface="楷体" pitchFamily="49" charset="-122"/>
                <a:ea typeface="楷体" pitchFamily="49" charset="-122"/>
              </a:rPr>
              <a:t>美国出现的经济大萧条被政治家归罪于“垄断”的专利制度。因此美国政府加强了</a:t>
            </a:r>
            <a:r>
              <a:rPr lang="en-US" altLang="zh-CN" sz="2400" dirty="0">
                <a:solidFill>
                  <a:srgbClr val="FF0000"/>
                </a:solidFill>
                <a:latin typeface="楷体" pitchFamily="49" charset="-122"/>
                <a:ea typeface="楷体" pitchFamily="49" charset="-122"/>
              </a:rPr>
              <a:t>《</a:t>
            </a:r>
            <a:r>
              <a:rPr lang="zh-CN" altLang="en-US" sz="2400" dirty="0">
                <a:solidFill>
                  <a:srgbClr val="FF0000"/>
                </a:solidFill>
                <a:latin typeface="楷体" pitchFamily="49" charset="-122"/>
                <a:ea typeface="楷体" pitchFamily="49" charset="-122"/>
              </a:rPr>
              <a:t>反垄断法</a:t>
            </a:r>
            <a:r>
              <a:rPr lang="en-US" altLang="zh-CN" sz="2400" dirty="0">
                <a:solidFill>
                  <a:srgbClr val="FF0000"/>
                </a:solidFill>
                <a:latin typeface="楷体" pitchFamily="49" charset="-122"/>
                <a:ea typeface="楷体" pitchFamily="49" charset="-122"/>
              </a:rPr>
              <a:t>》</a:t>
            </a:r>
            <a:r>
              <a:rPr lang="zh-CN" altLang="en-US" sz="2400" dirty="0">
                <a:solidFill>
                  <a:srgbClr val="FF0000"/>
                </a:solidFill>
                <a:latin typeface="楷体" pitchFamily="49" charset="-122"/>
                <a:ea typeface="楷体" pitchFamily="49" charset="-122"/>
              </a:rPr>
              <a:t>的实施力度，并对专利权作出了诸多的限制，这严重打击了发明人的积极性</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290662" y="2976231"/>
            <a:ext cx="7034107" cy="571800"/>
          </a:xfrm>
        </p:spPr>
        <p:txBody>
          <a:bodyPr/>
          <a:lstStyle/>
          <a:p>
            <a:r>
              <a:rPr lang="zh-CN" altLang="en-US" dirty="0"/>
              <a:t>工业革命时期科技发展与相应法律制度概述</a:t>
            </a:r>
            <a:endParaRPr lang="zh-CN" altLang="en-US" dirty="0"/>
          </a:p>
        </p:txBody>
      </p:sp>
      <p:sp>
        <p:nvSpPr>
          <p:cNvPr id="5" name="文本占位符 4"/>
          <p:cNvSpPr>
            <a:spLocks noGrp="1"/>
          </p:cNvSpPr>
          <p:nvPr>
            <p:ph type="body" idx="1"/>
          </p:nvPr>
        </p:nvSpPr>
        <p:spPr>
          <a:xfrm>
            <a:off x="495300" y="4385355"/>
            <a:ext cx="7886700" cy="2472645"/>
          </a:xfrm>
        </p:spPr>
        <p:txBody>
          <a:bodyPr>
            <a:normAutofit/>
          </a:bodyPr>
          <a:lstStyle/>
          <a:p>
            <a:r>
              <a:rPr lang="zh-CN" altLang="en-US" dirty="0"/>
              <a:t>时段：</a:t>
            </a:r>
            <a:r>
              <a:rPr lang="en-US" altLang="zh-CN" dirty="0"/>
              <a:t>18</a:t>
            </a:r>
            <a:r>
              <a:rPr lang="zh-CN" altLang="en-US" dirty="0"/>
              <a:t>世纪中叶至</a:t>
            </a:r>
            <a:r>
              <a:rPr lang="en-US" altLang="zh-CN" dirty="0"/>
              <a:t>19</a:t>
            </a:r>
            <a:r>
              <a:rPr lang="zh-CN" altLang="en-US" dirty="0"/>
              <a:t>世纪末发生了近现代意义上的第一、二次技术革命。</a:t>
            </a:r>
            <a:endParaRPr lang="zh-CN" altLang="en-US" dirty="0"/>
          </a:p>
          <a:p>
            <a:r>
              <a:rPr lang="zh-CN" altLang="en-US" dirty="0"/>
              <a:t>第一次：以蒸汽机的改进和推广为标志；第二次：电力技术的发展和广泛应用。</a:t>
            </a:r>
            <a:endParaRPr lang="zh-CN" altLang="en-US" dirty="0"/>
          </a:p>
          <a:p>
            <a:r>
              <a:rPr lang="zh-CN" altLang="en-US" dirty="0"/>
              <a:t>规律：科学思想的铺垫、社会条件的具备；技术对科学依赖性越来越强。</a:t>
            </a:r>
            <a:endParaRPr lang="zh-CN" altLang="en-US" dirty="0"/>
          </a:p>
        </p:txBody>
      </p:sp>
      <p:sp>
        <p:nvSpPr>
          <p:cNvPr id="6" name="标题 3"/>
          <p:cNvSpPr txBox="1"/>
          <p:nvPr/>
        </p:nvSpPr>
        <p:spPr>
          <a:xfrm>
            <a:off x="819231" y="2662582"/>
            <a:ext cx="7034107" cy="5718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rgbClr val="1E4B74"/>
                </a:solidFill>
                <a:latin typeface="华文中宋" panose="02010600040101010101" pitchFamily="2" charset="-122"/>
                <a:ea typeface="华文中宋" panose="02010600040101010101" pitchFamily="2" charset="-122"/>
                <a:cs typeface="+mj-cs"/>
              </a:defRPr>
            </a:lvl1pPr>
          </a:lstStyle>
          <a:p>
            <a:r>
              <a:rPr lang="en-US" altLang="zh-CN" dirty="0"/>
              <a:t>1</a:t>
            </a:r>
            <a:endParaRPr lang="zh-CN"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  </a:t>
            </a:r>
            <a:r>
              <a:rPr lang="zh-CN" altLang="en-US" dirty="0"/>
              <a:t>美国的专利法律制度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2.2.3 </a:t>
            </a:r>
            <a:r>
              <a:rPr lang="zh-CN" altLang="en-US" b="1" dirty="0">
                <a:solidFill>
                  <a:prstClr val="black"/>
                </a:solidFill>
                <a:latin typeface="楷体" pitchFamily="49" charset="-122"/>
                <a:ea typeface="楷体" pitchFamily="49" charset="-122"/>
              </a:rPr>
              <a:t>总结</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p"/>
            </a:pPr>
            <a:r>
              <a:rPr lang="en-US" altLang="zh-CN" sz="2400" dirty="0">
                <a:solidFill>
                  <a:prstClr val="black"/>
                </a:solidFill>
                <a:latin typeface="+mj-ea"/>
                <a:ea typeface="+mj-ea"/>
              </a:rPr>
              <a:t>200</a:t>
            </a:r>
            <a:r>
              <a:rPr lang="zh-CN" altLang="en-US" sz="2400" dirty="0">
                <a:solidFill>
                  <a:prstClr val="black"/>
                </a:solidFill>
                <a:latin typeface="+mj-ea"/>
                <a:ea typeface="+mj-ea"/>
              </a:rPr>
              <a:t>多年来，美国专利法以宪法专利条款为基本依据，伴随着美国工业化进程而适时调整，有效地促进了技术的开发和运用，成为促进美国经济发展与科技进步的重要制度。</a:t>
            </a:r>
            <a:endParaRPr lang="zh-CN" altLang="en-US" sz="2400" dirty="0">
              <a:solidFill>
                <a:prstClr val="black"/>
              </a:solidFill>
              <a:latin typeface="+mj-ea"/>
              <a:ea typeface="+mj-ea"/>
            </a:endParaRPr>
          </a:p>
        </p:txBody>
      </p:sp>
      <p:sp>
        <p:nvSpPr>
          <p:cNvPr id="4" name="剪去单角的矩形 11"/>
          <p:cNvSpPr/>
          <p:nvPr/>
        </p:nvSpPr>
        <p:spPr>
          <a:xfrm>
            <a:off x="1227510" y="3260837"/>
            <a:ext cx="6786563" cy="1569660"/>
          </a:xfrm>
          <a:custGeom>
            <a:avLst/>
            <a:gdLst/>
            <a:ahLst/>
            <a:cxnLst>
              <a:cxn ang="0">
                <a:pos x="0" y="0"/>
              </a:cxn>
              <a:cxn ang="0">
                <a:pos x="6502924" y="0"/>
              </a:cxn>
              <a:cxn ang="0">
                <a:pos x="6786563" y="283639"/>
              </a:cxn>
              <a:cxn ang="0">
                <a:pos x="6786563" y="1701800"/>
              </a:cxn>
              <a:cxn ang="0">
                <a:pos x="0" y="1701800"/>
              </a:cxn>
              <a:cxn ang="0">
                <a:pos x="0" y="0"/>
              </a:cxn>
            </a:cxnLst>
            <a:rect l="0" t="0" r="0" b="0"/>
            <a:pathLst>
              <a:path w="6786563" h="1701800">
                <a:moveTo>
                  <a:pt x="0" y="0"/>
                </a:moveTo>
                <a:lnTo>
                  <a:pt x="6502924" y="0"/>
                </a:lnTo>
                <a:lnTo>
                  <a:pt x="6786563" y="283639"/>
                </a:lnTo>
                <a:lnTo>
                  <a:pt x="6786563" y="1701800"/>
                </a:lnTo>
                <a:lnTo>
                  <a:pt x="0" y="1701800"/>
                </a:lnTo>
                <a:lnTo>
                  <a:pt x="0" y="0"/>
                </a:lnTo>
                <a:close/>
              </a:path>
            </a:pathLst>
          </a:custGeom>
          <a:solidFill>
            <a:schemeClr val="bg1">
              <a:alpha val="100000"/>
            </a:schemeClr>
          </a:solidFill>
          <a:ln w="12700" cap="flat" cmpd="sng">
            <a:solidFill>
              <a:srgbClr val="404040">
                <a:alpha val="100000"/>
              </a:srgbClr>
            </a:solidFill>
            <a:prstDash val="sysDash"/>
            <a:headEnd type="none" w="med" len="med"/>
            <a:tailEnd type="none" w="med" len="med"/>
          </a:ln>
          <a:effectLst>
            <a:outerShdw dist="38100" dir="2699999" algn="tl" rotWithShape="0">
              <a:srgbClr val="000000">
                <a:alpha val="39999"/>
              </a:srgbClr>
            </a:outerShdw>
          </a:effectLst>
        </p:spPr>
        <p:txBody>
          <a:bodyPr/>
          <a:lstStyle/>
          <a:p>
            <a:endParaRPr lang="zh-CN" altLang="en-US" dirty="0"/>
          </a:p>
        </p:txBody>
      </p:sp>
      <p:sp>
        <p:nvSpPr>
          <p:cNvPr id="5" name="矩形 4"/>
          <p:cNvSpPr/>
          <p:nvPr/>
        </p:nvSpPr>
        <p:spPr>
          <a:xfrm rot="5400000">
            <a:off x="363897" y="3951411"/>
            <a:ext cx="1527200" cy="238125"/>
          </a:xfrm>
          <a:prstGeom prst="rect">
            <a:avLst/>
          </a:prstGeom>
          <a:solidFill>
            <a:srgbClr val="18573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a:off x="1246560" y="3260837"/>
            <a:ext cx="6650880" cy="1569660"/>
          </a:xfrm>
          <a:prstGeom prst="rect">
            <a:avLst/>
          </a:prstGeom>
        </p:spPr>
        <p:txBody>
          <a:bodyPr wrap="square">
            <a:spAutoFit/>
          </a:bodyPr>
          <a:lstStyle/>
          <a:p>
            <a:r>
              <a:rPr lang="zh-CN" altLang="en-US" sz="2400" dirty="0">
                <a:latin typeface="楷体" pitchFamily="49" charset="-122"/>
                <a:ea typeface="楷体" pitchFamily="49" charset="-122"/>
              </a:rPr>
              <a:t>美国是当今世界上科技经济实力最强大的国家，也是对当代专利国际保护制度影响最大的国家之一。</a:t>
            </a:r>
            <a:br>
              <a:rPr lang="zh-CN" altLang="en-US" sz="2400" dirty="0">
                <a:latin typeface="楷体" pitchFamily="49" charset="-122"/>
                <a:ea typeface="楷体" pitchFamily="49" charset="-122"/>
              </a:rPr>
            </a:br>
            <a:endParaRPr lang="zh-CN" altLang="en-US" sz="2400" dirty="0">
              <a:latin typeface="楷体" pitchFamily="49" charset="-122"/>
              <a:ea typeface="楷体" pitchFamily="49"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 </a:t>
            </a:r>
            <a:r>
              <a:rPr lang="zh-CN" altLang="en-US" dirty="0"/>
              <a:t>美国版权和商标法律制度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a:buFont typeface="Wingdings" panose="05000000000000000000" pitchFamily="2" charset="2"/>
              <a:buChar char="l"/>
            </a:pPr>
            <a:r>
              <a:rPr lang="en-US" altLang="zh-CN" b="1" dirty="0">
                <a:solidFill>
                  <a:prstClr val="black"/>
                </a:solidFill>
                <a:latin typeface="楷体" pitchFamily="49" charset="-122"/>
                <a:ea typeface="楷体" pitchFamily="49" charset="-122"/>
              </a:rPr>
              <a:t>2.3.1 </a:t>
            </a:r>
            <a:r>
              <a:rPr lang="zh-CN" altLang="en-US" b="1" dirty="0">
                <a:solidFill>
                  <a:prstClr val="black"/>
                </a:solidFill>
                <a:latin typeface="楷体" pitchFamily="49" charset="-122"/>
                <a:ea typeface="楷体" pitchFamily="49" charset="-122"/>
              </a:rPr>
              <a:t>版权法律制度</a:t>
            </a:r>
            <a:endParaRPr lang="en-US" altLang="zh-CN" sz="2400" dirty="0">
              <a:latin typeface="楷体" pitchFamily="49" charset="-122"/>
              <a:ea typeface="楷体" pitchFamily="49" charset="-122"/>
            </a:endParaRPr>
          </a:p>
          <a:p>
            <a:pPr lvl="0">
              <a:buFont typeface="Wingdings" panose="05000000000000000000" pitchFamily="2" charset="2"/>
              <a:buChar char="p"/>
            </a:pPr>
            <a:r>
              <a:rPr lang="zh-CN" altLang="en-US" sz="2400" dirty="0">
                <a:latin typeface="+mj-ea"/>
                <a:ea typeface="+mj-ea"/>
              </a:rPr>
              <a:t>历史</a:t>
            </a:r>
            <a:endParaRPr lang="en-US" altLang="zh-CN" sz="2400" dirty="0">
              <a:latin typeface="+mj-ea"/>
              <a:ea typeface="+mj-ea"/>
            </a:endParaRPr>
          </a:p>
          <a:p>
            <a:pPr lvl="0">
              <a:buFont typeface="Wingdings" panose="05000000000000000000" pitchFamily="2" charset="2"/>
              <a:buChar char="l"/>
            </a:pPr>
            <a:r>
              <a:rPr lang="zh-CN" altLang="en-US" sz="2400" dirty="0">
                <a:latin typeface="楷体" pitchFamily="49" charset="-122"/>
                <a:ea typeface="楷体" pitchFamily="49" charset="-122"/>
              </a:rPr>
              <a:t>美国版权产业所取得的巨大成就与其不断完善的版权保护制度密不可分。在创造新经济过程中，美国不断协调制度建设与产业发展二者之间的关系，让制度建设服务于产业发展，以产业发展带动制度建设。</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美国较早重视版权制度建设，</a:t>
            </a:r>
            <a:r>
              <a:rPr lang="zh-CN" altLang="en-US" sz="2400" dirty="0">
                <a:solidFill>
                  <a:srgbClr val="FF0000"/>
                </a:solidFill>
                <a:latin typeface="楷体" pitchFamily="49" charset="-122"/>
                <a:ea typeface="楷体" pitchFamily="49" charset="-122"/>
              </a:rPr>
              <a:t>美国在独立战争之前，各州一直沿用英国著作权法</a:t>
            </a:r>
            <a:r>
              <a:rPr lang="zh-CN" altLang="en-US" sz="2400" dirty="0">
                <a:latin typeface="楷体" pitchFamily="49" charset="-122"/>
                <a:ea typeface="楷体" pitchFamily="49" charset="-122"/>
              </a:rPr>
              <a:t>。</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solidFill>
                  <a:srgbClr val="FF0000"/>
                </a:solidFill>
                <a:latin typeface="楷体" pitchFamily="49" charset="-122"/>
                <a:ea typeface="楷体" pitchFamily="49" charset="-122"/>
              </a:rPr>
              <a:t>1783</a:t>
            </a:r>
            <a:r>
              <a:rPr lang="zh-CN" altLang="en-US" sz="2400" dirty="0">
                <a:solidFill>
                  <a:srgbClr val="FF0000"/>
                </a:solidFill>
                <a:latin typeface="楷体" pitchFamily="49" charset="-122"/>
                <a:ea typeface="楷体" pitchFamily="49" charset="-122"/>
              </a:rPr>
              <a:t>年，康涅狄格州在专栏作家罗思</a:t>
            </a:r>
            <a:r>
              <a:rPr lang="en-US" altLang="zh-CN" sz="2400" dirty="0">
                <a:solidFill>
                  <a:srgbClr val="FF0000"/>
                </a:solidFill>
                <a:latin typeface="楷体" pitchFamily="49" charset="-122"/>
                <a:ea typeface="楷体" pitchFamily="49" charset="-122"/>
              </a:rPr>
              <a:t>·</a:t>
            </a:r>
            <a:r>
              <a:rPr lang="zh-CN" altLang="en-US" sz="2400" dirty="0">
                <a:solidFill>
                  <a:srgbClr val="FF0000"/>
                </a:solidFill>
                <a:latin typeface="楷体" pitchFamily="49" charset="-122"/>
                <a:ea typeface="楷体" pitchFamily="49" charset="-122"/>
              </a:rPr>
              <a:t>韦伯斯特的推动下，制定了美洲第一个著作权法。</a:t>
            </a:r>
            <a:endParaRPr lang="zh-CN" altLang="en-US" sz="2400"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到</a:t>
            </a:r>
            <a:r>
              <a:rPr lang="en-US" altLang="zh-CN" sz="2400" dirty="0">
                <a:latin typeface="楷体" pitchFamily="49" charset="-122"/>
                <a:ea typeface="楷体" pitchFamily="49" charset="-122"/>
              </a:rPr>
              <a:t>1786</a:t>
            </a:r>
            <a:r>
              <a:rPr lang="zh-CN" altLang="en-US" sz="2400" dirty="0">
                <a:latin typeface="楷体" pitchFamily="49" charset="-122"/>
                <a:ea typeface="楷体" pitchFamily="49" charset="-122"/>
              </a:rPr>
              <a:t>年，</a:t>
            </a:r>
            <a:r>
              <a:rPr lang="en-US" altLang="zh-CN" sz="2400" dirty="0">
                <a:latin typeface="楷体" pitchFamily="49" charset="-122"/>
                <a:ea typeface="楷体" pitchFamily="49" charset="-122"/>
              </a:rPr>
              <a:t>13</a:t>
            </a:r>
            <a:r>
              <a:rPr lang="zh-CN" altLang="en-US" sz="2400" dirty="0">
                <a:latin typeface="楷体" pitchFamily="49" charset="-122"/>
                <a:ea typeface="楷体" pitchFamily="49" charset="-122"/>
              </a:rPr>
              <a:t>个州均分别制定了著作权法，但这些法律仅在本州内才有效。</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于 </a:t>
            </a:r>
            <a:r>
              <a:rPr lang="en-US" altLang="zh-CN" sz="2400" dirty="0">
                <a:latin typeface="楷体" pitchFamily="49" charset="-122"/>
                <a:ea typeface="楷体" pitchFamily="49" charset="-122"/>
              </a:rPr>
              <a:t>1787</a:t>
            </a:r>
            <a:r>
              <a:rPr lang="zh-CN" altLang="en-US" sz="2400" dirty="0">
                <a:latin typeface="楷体" pitchFamily="49" charset="-122"/>
                <a:ea typeface="楷体" pitchFamily="49" charset="-122"/>
              </a:rPr>
              <a:t>年制定的美国宪法第</a:t>
            </a:r>
            <a:r>
              <a:rPr lang="en-US" altLang="zh-CN" sz="2400" dirty="0">
                <a:latin typeface="楷体" pitchFamily="49" charset="-122"/>
                <a:ea typeface="楷体" pitchFamily="49" charset="-122"/>
              </a:rPr>
              <a:t>1</a:t>
            </a:r>
            <a:r>
              <a:rPr lang="zh-CN" altLang="en-US" sz="2400" dirty="0">
                <a:latin typeface="楷体" pitchFamily="49" charset="-122"/>
                <a:ea typeface="楷体" pitchFamily="49" charset="-122"/>
              </a:rPr>
              <a:t>条第</a:t>
            </a:r>
            <a:r>
              <a:rPr lang="en-US" altLang="zh-CN" sz="2400" dirty="0">
                <a:latin typeface="楷体" pitchFamily="49" charset="-122"/>
                <a:ea typeface="楷体" pitchFamily="49" charset="-122"/>
              </a:rPr>
              <a:t>8</a:t>
            </a:r>
            <a:r>
              <a:rPr lang="zh-CN" altLang="en-US" sz="2400" dirty="0">
                <a:latin typeface="楷体" pitchFamily="49" charset="-122"/>
                <a:ea typeface="楷体" pitchFamily="49" charset="-122"/>
              </a:rPr>
              <a:t>节第</a:t>
            </a:r>
            <a:r>
              <a:rPr lang="en-US" altLang="zh-CN" sz="2400" dirty="0">
                <a:latin typeface="楷体" pitchFamily="49" charset="-122"/>
                <a:ea typeface="楷体" pitchFamily="49" charset="-122"/>
              </a:rPr>
              <a:t>8</a:t>
            </a:r>
            <a:r>
              <a:rPr lang="zh-CN" altLang="en-US" sz="2400" dirty="0">
                <a:latin typeface="楷体" pitchFamily="49" charset="-122"/>
                <a:ea typeface="楷体" pitchFamily="49" charset="-122"/>
              </a:rPr>
              <a:t>款被誉为“版权条款”</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 </a:t>
            </a:r>
            <a:r>
              <a:rPr lang="zh-CN" altLang="en-US" dirty="0"/>
              <a:t>美国版权和商标法律制度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a:buFont typeface="Wingdings" panose="05000000000000000000" pitchFamily="2" charset="2"/>
              <a:buChar char="l"/>
            </a:pPr>
            <a:r>
              <a:rPr lang="en-US" altLang="zh-CN" b="1" dirty="0">
                <a:solidFill>
                  <a:prstClr val="black"/>
                </a:solidFill>
                <a:latin typeface="楷体" pitchFamily="49" charset="-122"/>
                <a:ea typeface="楷体" pitchFamily="49" charset="-122"/>
              </a:rPr>
              <a:t>2.3.1 </a:t>
            </a:r>
            <a:r>
              <a:rPr lang="zh-CN" altLang="en-US" b="1" dirty="0">
                <a:solidFill>
                  <a:prstClr val="black"/>
                </a:solidFill>
                <a:latin typeface="楷体" pitchFamily="49" charset="-122"/>
                <a:ea typeface="楷体" pitchFamily="49" charset="-122"/>
              </a:rPr>
              <a:t>版权法律制度</a:t>
            </a:r>
            <a:endParaRPr lang="en-US" altLang="zh-CN" sz="2400" dirty="0">
              <a:latin typeface="楷体" pitchFamily="49" charset="-122"/>
              <a:ea typeface="楷体" pitchFamily="49" charset="-122"/>
            </a:endParaRPr>
          </a:p>
          <a:p>
            <a:pPr lvl="0">
              <a:buFont typeface="Wingdings" panose="05000000000000000000" pitchFamily="2" charset="2"/>
              <a:buChar char="p"/>
            </a:pPr>
            <a:r>
              <a:rPr lang="zh-CN" altLang="en-US" sz="2400" dirty="0">
                <a:latin typeface="+mj-ea"/>
                <a:ea typeface="+mj-ea"/>
              </a:rPr>
              <a:t>修订</a:t>
            </a:r>
            <a:endParaRPr lang="en-US" altLang="zh-CN" sz="2400" dirty="0">
              <a:latin typeface="+mj-ea"/>
              <a:ea typeface="+mj-ea"/>
            </a:endParaRPr>
          </a:p>
          <a:p>
            <a:pPr lvl="0">
              <a:buFont typeface="Wingdings" panose="05000000000000000000" pitchFamily="2" charset="2"/>
              <a:buChar char="l"/>
            </a:pPr>
            <a:r>
              <a:rPr lang="en-US" altLang="zh-CN" sz="2400" dirty="0">
                <a:latin typeface="楷体" pitchFamily="49" charset="-122"/>
                <a:ea typeface="楷体" pitchFamily="49" charset="-122"/>
              </a:rPr>
              <a:t>1790</a:t>
            </a:r>
            <a:r>
              <a:rPr lang="zh-CN" altLang="en-US" sz="2400" dirty="0">
                <a:latin typeface="楷体" pitchFamily="49" charset="-122"/>
                <a:ea typeface="楷体" pitchFamily="49" charset="-122"/>
              </a:rPr>
              <a:t>年，美国第</a:t>
            </a:r>
            <a:r>
              <a:rPr lang="en-US" altLang="zh-CN" sz="2400" dirty="0">
                <a:latin typeface="楷体" pitchFamily="49" charset="-122"/>
                <a:ea typeface="楷体" pitchFamily="49" charset="-122"/>
              </a:rPr>
              <a:t>1</a:t>
            </a:r>
            <a:r>
              <a:rPr lang="zh-CN" altLang="en-US" sz="2400" dirty="0">
                <a:latin typeface="楷体" pitchFamily="49" charset="-122"/>
                <a:ea typeface="楷体" pitchFamily="49" charset="-122"/>
              </a:rPr>
              <a:t>届国会以</a:t>
            </a:r>
            <a:r>
              <a:rPr lang="en-US" altLang="zh-CN" sz="2400" dirty="0">
                <a:latin typeface="楷体" pitchFamily="49" charset="-122"/>
                <a:ea typeface="楷体" pitchFamily="49" charset="-122"/>
              </a:rPr>
              <a:t>1710</a:t>
            </a:r>
            <a:r>
              <a:rPr lang="zh-CN" altLang="en-US" sz="2400" dirty="0">
                <a:latin typeface="楷体" pitchFamily="49" charset="-122"/>
                <a:ea typeface="楷体" pitchFamily="49" charset="-122"/>
              </a:rPr>
              <a:t>年英国安娜法为蓝本，制定了</a:t>
            </a:r>
            <a:r>
              <a:rPr lang="en-US" altLang="zh-CN" sz="2400" dirty="0">
                <a:latin typeface="楷体" pitchFamily="49" charset="-122"/>
                <a:ea typeface="楷体" pitchFamily="49" charset="-122"/>
              </a:rPr>
              <a:t>1790</a:t>
            </a:r>
            <a:r>
              <a:rPr lang="zh-CN" altLang="en-US" sz="2400" dirty="0">
                <a:latin typeface="楷体" pitchFamily="49" charset="-122"/>
                <a:ea typeface="楷体" pitchFamily="49" charset="-122"/>
              </a:rPr>
              <a:t>年版权法，版权制度在美国正式诞生。</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之后联邦著作权法分别于</a:t>
            </a:r>
            <a:r>
              <a:rPr lang="en-US" altLang="zh-CN" sz="2400" dirty="0">
                <a:latin typeface="楷体" pitchFamily="49" charset="-122"/>
                <a:ea typeface="楷体" pitchFamily="49" charset="-122"/>
              </a:rPr>
              <a:t>1873</a:t>
            </a:r>
            <a:r>
              <a:rPr lang="zh-CN" altLang="en-US" sz="2400" dirty="0">
                <a:latin typeface="楷体" pitchFamily="49" charset="-122"/>
                <a:ea typeface="楷体" pitchFamily="49" charset="-122"/>
              </a:rPr>
              <a:t>年、</a:t>
            </a:r>
            <a:r>
              <a:rPr lang="en-US" altLang="zh-CN" sz="2400" dirty="0">
                <a:latin typeface="楷体" pitchFamily="49" charset="-122"/>
                <a:ea typeface="楷体" pitchFamily="49" charset="-122"/>
              </a:rPr>
              <a:t>1891</a:t>
            </a:r>
            <a:r>
              <a:rPr lang="zh-CN" altLang="en-US" sz="2400" dirty="0">
                <a:latin typeface="楷体" pitchFamily="49" charset="-122"/>
                <a:ea typeface="楷体" pitchFamily="49" charset="-122"/>
              </a:rPr>
              <a:t>年、</a:t>
            </a:r>
            <a:r>
              <a:rPr lang="en-US" altLang="zh-CN" sz="2400" dirty="0">
                <a:latin typeface="楷体" pitchFamily="49" charset="-122"/>
                <a:ea typeface="楷体" pitchFamily="49" charset="-122"/>
              </a:rPr>
              <a:t>1909</a:t>
            </a:r>
            <a:r>
              <a:rPr lang="zh-CN" altLang="en-US" sz="2400" dirty="0">
                <a:latin typeface="楷体" pitchFamily="49" charset="-122"/>
                <a:ea typeface="楷体" pitchFamily="49" charset="-122"/>
              </a:rPr>
              <a:t>年、</a:t>
            </a:r>
            <a:r>
              <a:rPr lang="en-US" altLang="zh-CN" sz="2400" dirty="0">
                <a:latin typeface="楷体" pitchFamily="49" charset="-122"/>
                <a:ea typeface="楷体" pitchFamily="49" charset="-122"/>
              </a:rPr>
              <a:t>1976</a:t>
            </a:r>
            <a:r>
              <a:rPr lang="zh-CN" altLang="en-US" sz="2400" dirty="0">
                <a:latin typeface="楷体" pitchFamily="49" charset="-122"/>
                <a:ea typeface="楷体" pitchFamily="49" charset="-122"/>
              </a:rPr>
              <a:t>年和</a:t>
            </a:r>
            <a:r>
              <a:rPr lang="en-US" altLang="zh-CN" sz="2400" dirty="0">
                <a:latin typeface="楷体" pitchFamily="49" charset="-122"/>
                <a:ea typeface="楷体" pitchFamily="49" charset="-122"/>
              </a:rPr>
              <a:t>1987</a:t>
            </a:r>
            <a:r>
              <a:rPr lang="zh-CN" altLang="en-US" sz="2400" dirty="0">
                <a:latin typeface="楷体" pitchFamily="49" charset="-122"/>
                <a:ea typeface="楷体" pitchFamily="49" charset="-122"/>
              </a:rPr>
              <a:t>年及</a:t>
            </a:r>
            <a:r>
              <a:rPr lang="en-US" altLang="zh-CN" sz="2400" dirty="0">
                <a:latin typeface="楷体" pitchFamily="49" charset="-122"/>
                <a:ea typeface="楷体" pitchFamily="49" charset="-122"/>
              </a:rPr>
              <a:t>1994</a:t>
            </a:r>
            <a:r>
              <a:rPr lang="zh-CN" altLang="en-US" sz="2400" dirty="0">
                <a:latin typeface="楷体" pitchFamily="49" charset="-122"/>
                <a:ea typeface="楷体" pitchFamily="49" charset="-122"/>
              </a:rPr>
              <a:t>年进行了</a:t>
            </a:r>
            <a:r>
              <a:rPr lang="en-US" altLang="zh-CN" sz="2400" dirty="0">
                <a:latin typeface="楷体" pitchFamily="49" charset="-122"/>
                <a:ea typeface="楷体" pitchFamily="49" charset="-122"/>
              </a:rPr>
              <a:t>6</a:t>
            </a:r>
            <a:r>
              <a:rPr lang="zh-CN" altLang="en-US" sz="2400" dirty="0">
                <a:latin typeface="楷体" pitchFamily="49" charset="-122"/>
                <a:ea typeface="楷体" pitchFamily="49" charset="-122"/>
              </a:rPr>
              <a:t>次大修改。</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美国多次对版权法进行修订，其中比较重要的是</a:t>
            </a:r>
            <a:r>
              <a:rPr lang="en-US" altLang="zh-CN" sz="2400" dirty="0">
                <a:latin typeface="楷体" pitchFamily="49" charset="-122"/>
                <a:ea typeface="楷体" pitchFamily="49" charset="-122"/>
              </a:rPr>
              <a:t>1909</a:t>
            </a:r>
            <a:r>
              <a:rPr lang="zh-CN" altLang="en-US" sz="2400" dirty="0">
                <a:latin typeface="楷体" pitchFamily="49" charset="-122"/>
                <a:ea typeface="楷体" pitchFamily="49" charset="-122"/>
              </a:rPr>
              <a:t>年修订以及</a:t>
            </a:r>
            <a:r>
              <a:rPr lang="en-US" altLang="zh-CN" sz="2400" dirty="0">
                <a:latin typeface="楷体" pitchFamily="49" charset="-122"/>
                <a:ea typeface="楷体" pitchFamily="49" charset="-122"/>
              </a:rPr>
              <a:t>1976</a:t>
            </a:r>
            <a:r>
              <a:rPr lang="zh-CN" altLang="en-US" sz="2400" dirty="0">
                <a:latin typeface="楷体" pitchFamily="49" charset="-122"/>
                <a:ea typeface="楷体" pitchFamily="49" charset="-122"/>
              </a:rPr>
              <a:t>年修订。</a:t>
            </a:r>
            <a:r>
              <a:rPr lang="en-US" altLang="zh-CN" sz="2400" dirty="0">
                <a:latin typeface="楷体" pitchFamily="49" charset="-122"/>
                <a:ea typeface="楷体" pitchFamily="49" charset="-122"/>
              </a:rPr>
              <a:t>1976</a:t>
            </a:r>
            <a:r>
              <a:rPr lang="zh-CN" altLang="en-US" sz="2400" dirty="0">
                <a:latin typeface="楷体" pitchFamily="49" charset="-122"/>
                <a:ea typeface="楷体" pitchFamily="49" charset="-122"/>
              </a:rPr>
              <a:t>年修订的版权法也是美国现行版权法的基础。</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1909</a:t>
            </a:r>
            <a:r>
              <a:rPr lang="zh-CN" altLang="en-US" sz="2400" dirty="0">
                <a:latin typeface="楷体" pitchFamily="49" charset="-122"/>
                <a:ea typeface="楷体" pitchFamily="49" charset="-122"/>
              </a:rPr>
              <a:t>年，美国国会颁布了第二部版权法，将版权保护的</a:t>
            </a:r>
            <a:r>
              <a:rPr lang="zh-CN" altLang="en-US" sz="2400" dirty="0">
                <a:solidFill>
                  <a:srgbClr val="FF0000"/>
                </a:solidFill>
                <a:latin typeface="楷体" pitchFamily="49" charset="-122"/>
                <a:ea typeface="楷体" pitchFamily="49" charset="-122"/>
              </a:rPr>
              <a:t>客体扩大为“所有由作者创作的作品”，同时版权保护期最长可达</a:t>
            </a:r>
            <a:r>
              <a:rPr lang="en-US" altLang="zh-CN" sz="2400" dirty="0">
                <a:solidFill>
                  <a:srgbClr val="FF0000"/>
                </a:solidFill>
                <a:latin typeface="楷体" pitchFamily="49" charset="-122"/>
                <a:ea typeface="楷体" pitchFamily="49" charset="-122"/>
              </a:rPr>
              <a:t>56</a:t>
            </a:r>
            <a:r>
              <a:rPr lang="zh-CN" altLang="en-US" sz="2400" dirty="0">
                <a:solidFill>
                  <a:srgbClr val="FF0000"/>
                </a:solidFill>
                <a:latin typeface="楷体" pitchFamily="49" charset="-122"/>
                <a:ea typeface="楷体" pitchFamily="49" charset="-122"/>
              </a:rPr>
              <a:t>年</a:t>
            </a:r>
            <a:r>
              <a:rPr lang="zh-CN" altLang="en-US" sz="2400" dirty="0">
                <a:latin typeface="楷体" pitchFamily="49" charset="-122"/>
                <a:ea typeface="楷体" pitchFamily="49" charset="-122"/>
              </a:rPr>
              <a:t>。</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 </a:t>
            </a:r>
            <a:r>
              <a:rPr lang="zh-CN" altLang="en-US" dirty="0"/>
              <a:t>美国版权和商标法律制度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a:buFont typeface="Wingdings" panose="05000000000000000000" pitchFamily="2" charset="2"/>
              <a:buChar char="l"/>
            </a:pPr>
            <a:r>
              <a:rPr lang="en-US" altLang="zh-CN" b="1" dirty="0">
                <a:solidFill>
                  <a:prstClr val="black"/>
                </a:solidFill>
                <a:latin typeface="楷体" pitchFamily="49" charset="-122"/>
                <a:ea typeface="楷体" pitchFamily="49" charset="-122"/>
              </a:rPr>
              <a:t>2.3.1 </a:t>
            </a:r>
            <a:r>
              <a:rPr lang="zh-CN" altLang="en-US" b="1" dirty="0">
                <a:solidFill>
                  <a:prstClr val="black"/>
                </a:solidFill>
                <a:latin typeface="楷体" pitchFamily="49" charset="-122"/>
                <a:ea typeface="楷体" pitchFamily="49" charset="-122"/>
              </a:rPr>
              <a:t>版权法律制度</a:t>
            </a:r>
            <a:endParaRPr lang="en-US" altLang="zh-CN" sz="2400" dirty="0">
              <a:latin typeface="楷体" pitchFamily="49" charset="-122"/>
              <a:ea typeface="楷体" pitchFamily="49" charset="-122"/>
            </a:endParaRPr>
          </a:p>
          <a:p>
            <a:pPr lvl="0">
              <a:buFont typeface="Wingdings" panose="05000000000000000000" pitchFamily="2" charset="2"/>
              <a:buChar char="p"/>
            </a:pPr>
            <a:r>
              <a:rPr lang="zh-CN" altLang="en-US" sz="2400" dirty="0">
                <a:latin typeface="+mj-ea"/>
                <a:ea typeface="+mj-ea"/>
              </a:rPr>
              <a:t>修订</a:t>
            </a:r>
            <a:endParaRPr lang="en-US" altLang="zh-CN" sz="2400" dirty="0">
              <a:latin typeface="+mj-ea"/>
              <a:ea typeface="+mj-ea"/>
            </a:endParaRPr>
          </a:p>
          <a:p>
            <a:pPr lvl="0">
              <a:buFont typeface="Wingdings" panose="05000000000000000000" pitchFamily="2" charset="2"/>
              <a:buChar char="l"/>
            </a:pPr>
            <a:r>
              <a:rPr lang="en-US" altLang="zh-CN" sz="2400" dirty="0">
                <a:latin typeface="楷体" pitchFamily="49" charset="-122"/>
                <a:ea typeface="楷体" pitchFamily="49" charset="-122"/>
              </a:rPr>
              <a:t>1976</a:t>
            </a:r>
            <a:r>
              <a:rPr lang="zh-CN" altLang="en-US" sz="2400" dirty="0">
                <a:latin typeface="楷体" pitchFamily="49" charset="-122"/>
                <a:ea typeface="楷体" pitchFamily="49" charset="-122"/>
              </a:rPr>
              <a:t>年版权法是美国历史上的第三部版权法，至今仍然有效；</a:t>
            </a:r>
            <a:r>
              <a:rPr lang="en-US" altLang="zh-CN" sz="2400" dirty="0">
                <a:latin typeface="楷体" pitchFamily="49" charset="-122"/>
                <a:ea typeface="楷体" pitchFamily="49" charset="-122"/>
              </a:rPr>
              <a:t>1976</a:t>
            </a:r>
            <a:r>
              <a:rPr lang="zh-CN" altLang="en-US" sz="2400" dirty="0">
                <a:latin typeface="楷体" pitchFamily="49" charset="-122"/>
                <a:ea typeface="楷体" pitchFamily="49" charset="-122"/>
              </a:rPr>
              <a:t>年版权法规定作品无论是否发表一律受版权法保护，</a:t>
            </a:r>
            <a:r>
              <a:rPr lang="zh-CN" altLang="en-US" sz="2400" dirty="0">
                <a:solidFill>
                  <a:srgbClr val="FF0000"/>
                </a:solidFill>
                <a:latin typeface="楷体" pitchFamily="49" charset="-122"/>
                <a:ea typeface="楷体" pitchFamily="49" charset="-122"/>
              </a:rPr>
              <a:t>其保护期限为作者终生及死后</a:t>
            </a:r>
            <a:r>
              <a:rPr lang="en-US" altLang="zh-CN" sz="2400" dirty="0">
                <a:solidFill>
                  <a:srgbClr val="FF0000"/>
                </a:solidFill>
                <a:latin typeface="楷体" pitchFamily="49" charset="-122"/>
                <a:ea typeface="楷体" pitchFamily="49" charset="-122"/>
              </a:rPr>
              <a:t>50</a:t>
            </a:r>
            <a:r>
              <a:rPr lang="zh-CN" altLang="en-US" sz="2400" dirty="0">
                <a:solidFill>
                  <a:srgbClr val="FF0000"/>
                </a:solidFill>
                <a:latin typeface="楷体" pitchFamily="49" charset="-122"/>
                <a:ea typeface="楷体" pitchFamily="49" charset="-122"/>
              </a:rPr>
              <a:t>年</a:t>
            </a:r>
            <a:r>
              <a:rPr lang="zh-CN" altLang="en-US" sz="2400" dirty="0">
                <a:latin typeface="楷体" pitchFamily="49" charset="-122"/>
                <a:ea typeface="楷体" pitchFamily="49" charset="-122"/>
              </a:rPr>
              <a:t>。</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1989</a:t>
            </a:r>
            <a:r>
              <a:rPr lang="zh-CN" altLang="en-US" sz="2400" dirty="0">
                <a:latin typeface="楷体" pitchFamily="49" charset="-122"/>
                <a:ea typeface="楷体" pitchFamily="49" charset="-122"/>
              </a:rPr>
              <a:t>年，美国于</a:t>
            </a:r>
            <a:r>
              <a:rPr lang="en-US" altLang="zh-CN" sz="2400" dirty="0">
                <a:latin typeface="楷体" pitchFamily="49" charset="-122"/>
                <a:ea typeface="楷体" pitchFamily="49" charset="-122"/>
              </a:rPr>
              <a:t>1989</a:t>
            </a:r>
            <a:r>
              <a:rPr lang="zh-CN" altLang="en-US" sz="2400" dirty="0">
                <a:latin typeface="楷体" pitchFamily="49" charset="-122"/>
                <a:ea typeface="楷体" pitchFamily="49" charset="-122"/>
              </a:rPr>
              <a:t>年加入</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伯尔尼公约</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1990</a:t>
            </a:r>
            <a:r>
              <a:rPr lang="zh-CN" altLang="en-US" sz="2400" dirty="0">
                <a:latin typeface="楷体" pitchFamily="49" charset="-122"/>
                <a:ea typeface="楷体" pitchFamily="49" charset="-122"/>
              </a:rPr>
              <a:t>年</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建筑作品版权保护法</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和</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视觉艺术家权利法</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对建筑作品的保护作了规定。</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1998</a:t>
            </a:r>
            <a:r>
              <a:rPr lang="zh-CN" altLang="en-US" sz="2400" dirty="0">
                <a:latin typeface="楷体" pitchFamily="49" charset="-122"/>
                <a:ea typeface="楷体" pitchFamily="49" charset="-122"/>
              </a:rPr>
              <a:t>年</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数字化时代版权法</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是顺应数字技术和网络的迅速发展对版权保护作出的新规定。</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 </a:t>
            </a:r>
            <a:r>
              <a:rPr lang="zh-CN" altLang="en-US" dirty="0"/>
              <a:t>美国版权和商标法律制度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a:buFont typeface="Wingdings" panose="05000000000000000000" pitchFamily="2" charset="2"/>
              <a:buChar char="l"/>
            </a:pPr>
            <a:r>
              <a:rPr lang="en-US" altLang="zh-CN" b="1" dirty="0">
                <a:solidFill>
                  <a:prstClr val="black"/>
                </a:solidFill>
                <a:latin typeface="楷体" pitchFamily="49" charset="-122"/>
                <a:ea typeface="楷体" pitchFamily="49" charset="-122"/>
              </a:rPr>
              <a:t>2.3.1 </a:t>
            </a:r>
            <a:r>
              <a:rPr lang="zh-CN" altLang="en-US" b="1" dirty="0">
                <a:solidFill>
                  <a:prstClr val="black"/>
                </a:solidFill>
                <a:latin typeface="楷体" pitchFamily="49" charset="-122"/>
                <a:ea typeface="楷体" pitchFamily="49" charset="-122"/>
              </a:rPr>
              <a:t>商标法律制度</a:t>
            </a:r>
            <a:endParaRPr lang="en-US" altLang="zh-CN"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1870 </a:t>
            </a:r>
            <a:r>
              <a:rPr lang="zh-CN" altLang="en-US" sz="2400" dirty="0">
                <a:latin typeface="楷体" pitchFamily="49" charset="-122"/>
                <a:ea typeface="楷体" pitchFamily="49" charset="-122"/>
              </a:rPr>
              <a:t>年美国制定</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联邦商标条例</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，同年 </a:t>
            </a:r>
            <a:r>
              <a:rPr lang="en-US" altLang="zh-CN" sz="2400" dirty="0">
                <a:latin typeface="楷体" pitchFamily="49" charset="-122"/>
                <a:ea typeface="楷体" pitchFamily="49" charset="-122"/>
              </a:rPr>
              <a:t>8 </a:t>
            </a:r>
            <a:r>
              <a:rPr lang="zh-CN" altLang="en-US" sz="2400" dirty="0">
                <a:latin typeface="楷体" pitchFamily="49" charset="-122"/>
                <a:ea typeface="楷体" pitchFamily="49" charset="-122"/>
              </a:rPr>
              <a:t>月制定对侵犯商标权行为适用刑事制裁的法规；</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1876</a:t>
            </a:r>
            <a:r>
              <a:rPr lang="zh-CN" altLang="en-US" sz="2400" dirty="0">
                <a:latin typeface="楷体" pitchFamily="49" charset="-122"/>
                <a:ea typeface="楷体" pitchFamily="49" charset="-122"/>
              </a:rPr>
              <a:t>年国会对</a:t>
            </a:r>
            <a:r>
              <a:rPr lang="en-US" altLang="zh-CN" sz="2400" dirty="0">
                <a:latin typeface="楷体" pitchFamily="49" charset="-122"/>
                <a:ea typeface="楷体" pitchFamily="49" charset="-122"/>
              </a:rPr>
              <a:t>1870</a:t>
            </a:r>
            <a:r>
              <a:rPr lang="zh-CN" altLang="en-US" sz="2400" dirty="0">
                <a:latin typeface="楷体" pitchFamily="49" charset="-122"/>
                <a:ea typeface="楷体" pitchFamily="49" charset="-122"/>
              </a:rPr>
              <a:t>年商标法进行了修改。</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In 1879, however, the U.S. Supreme Court held the law was unconstitutional due to a conflict with the provision on patents in the U.S. Constitution</a:t>
            </a:r>
            <a:r>
              <a:rPr lang="zh-CN" altLang="en-US" sz="2400" dirty="0">
                <a:latin typeface="楷体" pitchFamily="49" charset="-122"/>
                <a:ea typeface="楷体" pitchFamily="49" charset="-122"/>
              </a:rPr>
              <a:t>。联邦商标法在</a:t>
            </a:r>
            <a:r>
              <a:rPr lang="en-US" altLang="zh-CN" sz="2400" dirty="0">
                <a:latin typeface="楷体" pitchFamily="49" charset="-122"/>
                <a:ea typeface="楷体" pitchFamily="49" charset="-122"/>
              </a:rPr>
              <a:t>1879</a:t>
            </a:r>
            <a:r>
              <a:rPr lang="zh-CN" altLang="en-US" sz="2400" dirty="0">
                <a:latin typeface="楷体" pitchFamily="49" charset="-122"/>
                <a:ea typeface="楷体" pitchFamily="49" charset="-122"/>
              </a:rPr>
              <a:t>年被美国最高法院裁定为违宪，该判决之后很长一段时间，商标立法没有太大的进步。</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1881 </a:t>
            </a:r>
            <a:r>
              <a:rPr lang="zh-CN" altLang="en-US" sz="2400" dirty="0">
                <a:latin typeface="楷体" pitchFamily="49" charset="-122"/>
                <a:ea typeface="楷体" pitchFamily="49" charset="-122"/>
              </a:rPr>
              <a:t>年颁布新商标法。</a:t>
            </a:r>
            <a:r>
              <a:rPr lang="en-US" altLang="zh-CN" sz="2400" dirty="0">
                <a:latin typeface="楷体" pitchFamily="49" charset="-122"/>
                <a:ea typeface="楷体" pitchFamily="49" charset="-122"/>
              </a:rPr>
              <a:t>1881</a:t>
            </a:r>
            <a:r>
              <a:rPr lang="zh-CN" altLang="en-US" sz="2400" dirty="0">
                <a:latin typeface="楷体" pitchFamily="49" charset="-122"/>
                <a:ea typeface="楷体" pitchFamily="49" charset="-122"/>
              </a:rPr>
              <a:t>年</a:t>
            </a:r>
            <a:r>
              <a:rPr lang="en-US" altLang="zh-CN" sz="2400" dirty="0">
                <a:latin typeface="楷体" pitchFamily="49" charset="-122"/>
                <a:ea typeface="楷体" pitchFamily="49" charset="-122"/>
              </a:rPr>
              <a:t>3</a:t>
            </a:r>
            <a:r>
              <a:rPr lang="zh-CN" altLang="en-US" sz="2400" dirty="0">
                <a:latin typeface="楷体" pitchFamily="49" charset="-122"/>
                <a:ea typeface="楷体" pitchFamily="49" charset="-122"/>
              </a:rPr>
              <a:t>月国会通过了一部新的联邦商标法，作为对</a:t>
            </a:r>
            <a:r>
              <a:rPr lang="en-US" altLang="zh-CN" sz="2400" dirty="0">
                <a:latin typeface="楷体" pitchFamily="49" charset="-122"/>
                <a:ea typeface="楷体" pitchFamily="49" charset="-122"/>
              </a:rPr>
              <a:t>1879</a:t>
            </a:r>
            <a:r>
              <a:rPr lang="zh-CN" altLang="en-US" sz="2400" dirty="0">
                <a:latin typeface="楷体" pitchFamily="49" charset="-122"/>
                <a:ea typeface="楷体" pitchFamily="49" charset="-122"/>
              </a:rPr>
              <a:t>年判决的回应，规定了商标注册的限定条件。</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 </a:t>
            </a:r>
            <a:r>
              <a:rPr lang="zh-CN" altLang="en-US" dirty="0"/>
              <a:t>美国版权和商标法律制度</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pPr>
              <a:buFont typeface="Wingdings" panose="05000000000000000000" pitchFamily="2" charset="2"/>
              <a:buChar char="l"/>
            </a:pPr>
            <a:r>
              <a:rPr lang="en-US" altLang="zh-CN" b="1" dirty="0">
                <a:solidFill>
                  <a:prstClr val="black"/>
                </a:solidFill>
                <a:latin typeface="楷体" pitchFamily="49" charset="-122"/>
                <a:ea typeface="楷体" pitchFamily="49" charset="-122"/>
              </a:rPr>
              <a:t>2.3.1 </a:t>
            </a:r>
            <a:r>
              <a:rPr lang="zh-CN" altLang="en-US" b="1" dirty="0">
                <a:solidFill>
                  <a:prstClr val="black"/>
                </a:solidFill>
                <a:latin typeface="楷体" pitchFamily="49" charset="-122"/>
                <a:ea typeface="楷体" pitchFamily="49" charset="-122"/>
              </a:rPr>
              <a:t>商标法律制度</a:t>
            </a:r>
            <a:endParaRPr lang="en-US" altLang="zh-CN"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Upon the enactment of the Lanham Act on July 5, 1946, American trademark law came to rank equally with English or German trademark laws.</a:t>
            </a:r>
            <a:endParaRPr lang="en-US" altLang="zh-CN"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1946</a:t>
            </a:r>
            <a:r>
              <a:rPr lang="zh-CN" altLang="en-US" sz="2400" dirty="0">
                <a:latin typeface="楷体" pitchFamily="49" charset="-122"/>
                <a:ea typeface="楷体" pitchFamily="49" charset="-122"/>
              </a:rPr>
              <a:t>年</a:t>
            </a:r>
            <a:r>
              <a:rPr lang="en-US" altLang="zh-CN" sz="2400" dirty="0">
                <a:latin typeface="楷体" pitchFamily="49" charset="-122"/>
                <a:ea typeface="楷体" pitchFamily="49" charset="-122"/>
              </a:rPr>
              <a:t>7</a:t>
            </a:r>
            <a:r>
              <a:rPr lang="zh-CN" altLang="en-US" sz="2400" dirty="0">
                <a:latin typeface="楷体" pitchFamily="49" charset="-122"/>
                <a:ea typeface="楷体" pitchFamily="49" charset="-122"/>
              </a:rPr>
              <a:t>月通过的</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兰哈姆法</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算是美国最具实体性意义的法律联邦商标法，该法至今继续有效，是美国商标法的代词。</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《1995</a:t>
            </a:r>
            <a:r>
              <a:rPr lang="zh-CN" altLang="en-US" sz="2400" dirty="0">
                <a:latin typeface="楷体" pitchFamily="49" charset="-122"/>
                <a:ea typeface="楷体" pitchFamily="49" charset="-122"/>
              </a:rPr>
              <a:t>年联邦商标淡化法</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修订了</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兰哈姆法</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第</a:t>
            </a:r>
            <a:r>
              <a:rPr lang="en-US" altLang="zh-CN" sz="2400" dirty="0">
                <a:latin typeface="楷体" pitchFamily="49" charset="-122"/>
                <a:ea typeface="楷体" pitchFamily="49" charset="-122"/>
              </a:rPr>
              <a:t>43</a:t>
            </a:r>
            <a:r>
              <a:rPr lang="zh-CN" altLang="en-US" sz="2400" dirty="0">
                <a:latin typeface="楷体" pitchFamily="49" charset="-122"/>
                <a:ea typeface="楷体" pitchFamily="49" charset="-122"/>
              </a:rPr>
              <a:t>条，对驰名商标的保护做出了特别的规定，禁止他人未经授权使用已近驰名的商标。</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1999</a:t>
            </a:r>
            <a:r>
              <a:rPr lang="zh-CN" altLang="en-US" sz="2400" dirty="0">
                <a:latin typeface="楷体" pitchFamily="49" charset="-122"/>
                <a:ea typeface="楷体" pitchFamily="49" charset="-122"/>
              </a:rPr>
              <a:t>年</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反域名霸占消费者保护法</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对商标和域名保护做出了规定。</a:t>
            </a:r>
            <a:endParaRPr lang="zh-CN" altLang="en-US" sz="2400" dirty="0">
              <a:latin typeface="楷体" pitchFamily="49" charset="-122"/>
              <a:ea typeface="楷体" pitchFamily="49" charset="-122"/>
            </a:endParaRPr>
          </a:p>
          <a:p>
            <a:pPr lvl="0">
              <a:buFont typeface="Wingdings" panose="05000000000000000000" pitchFamily="2" charset="2"/>
              <a:buChar char="l"/>
            </a:pPr>
            <a:r>
              <a:rPr lang="en-US" altLang="zh-CN" sz="2400" dirty="0">
                <a:latin typeface="楷体" pitchFamily="49" charset="-122"/>
                <a:ea typeface="楷体" pitchFamily="49" charset="-122"/>
              </a:rPr>
              <a:t>2006</a:t>
            </a:r>
            <a:r>
              <a:rPr lang="zh-CN" altLang="en-US" sz="2400" dirty="0">
                <a:latin typeface="楷体" pitchFamily="49" charset="-122"/>
                <a:ea typeface="楷体" pitchFamily="49" charset="-122"/>
              </a:rPr>
              <a:t>年再次修订“联邦商标淡化法”对驰名商标的淡化作出了规定。</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290662" y="2976231"/>
            <a:ext cx="7034107" cy="571800"/>
          </a:xfrm>
        </p:spPr>
        <p:txBody>
          <a:bodyPr/>
          <a:lstStyle/>
          <a:p>
            <a:r>
              <a:rPr lang="zh-CN" altLang="en-US" dirty="0"/>
              <a:t>法国科技发展与专利法律制度</a:t>
            </a:r>
            <a:endParaRPr lang="zh-CN" altLang="en-US" dirty="0"/>
          </a:p>
        </p:txBody>
      </p:sp>
      <p:sp>
        <p:nvSpPr>
          <p:cNvPr id="6" name="标题 3"/>
          <p:cNvSpPr txBox="1"/>
          <p:nvPr/>
        </p:nvSpPr>
        <p:spPr>
          <a:xfrm>
            <a:off x="819231" y="2662582"/>
            <a:ext cx="7034107" cy="5718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rgbClr val="1E4B74"/>
                </a:solidFill>
                <a:latin typeface="华文中宋" panose="02010600040101010101" pitchFamily="2" charset="-122"/>
                <a:ea typeface="华文中宋" panose="02010600040101010101" pitchFamily="2" charset="-122"/>
                <a:cs typeface="+mj-cs"/>
              </a:defRPr>
            </a:lvl1pPr>
          </a:lstStyle>
          <a:p>
            <a:r>
              <a:rPr lang="en-US" altLang="zh-CN" dirty="0"/>
              <a:t>3</a:t>
            </a:r>
            <a:endParaRPr lang="zh-CN"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3.1 </a:t>
            </a:r>
            <a:r>
              <a:rPr lang="zh-CN" altLang="en-US" dirty="0"/>
              <a:t>法国的科技发展</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buFont typeface="Wingdings" panose="05000000000000000000" pitchFamily="2" charset="2"/>
              <a:buChar char="l"/>
            </a:pPr>
            <a:r>
              <a:rPr sz="2400" dirty="0">
                <a:solidFill>
                  <a:prstClr val="black"/>
                </a:solidFill>
                <a:latin typeface="楷体" pitchFamily="49" charset="-122"/>
                <a:ea typeface="楷体" pitchFamily="49" charset="-122"/>
              </a:rPr>
              <a:t>法国作为世界科技强国之一，具有悠久的科研传统，在数学、物理学、化学、生理学或医学等基础研究领域曾取得举世瞩目的重大发现，一度成为世界重要的科学中心。</a:t>
            </a:r>
            <a:endParaRPr sz="2400" dirty="0">
              <a:solidFill>
                <a:prstClr val="black"/>
              </a:solidFill>
              <a:latin typeface="楷体" pitchFamily="49" charset="-122"/>
              <a:ea typeface="楷体" pitchFamily="49" charset="-122"/>
            </a:endParaRPr>
          </a:p>
          <a:p>
            <a:pPr lvl="0">
              <a:buFont typeface="Wingdings" panose="05000000000000000000" pitchFamily="2" charset="2"/>
              <a:buChar char="l"/>
            </a:pPr>
            <a:r>
              <a:rPr sz="2400" dirty="0">
                <a:solidFill>
                  <a:prstClr val="black"/>
                </a:solidFill>
                <a:latin typeface="楷体" pitchFamily="49" charset="-122"/>
                <a:ea typeface="楷体" pitchFamily="49" charset="-122"/>
              </a:rPr>
              <a:t>作为欧洲科技创新的先驱之一，迄今为止，法国的科技发展先后经历过两次辉煌和两次“衰落”。18世纪下半叶至19世纪上半叶作为世界科学中心，法国在数学、物理学、化学、生物学等基础研究方面都取得了举世瞩目的重大发现。20世纪60年代至80年代初，法国又在航空航天、军工制造、铁路、汽车与精密机械等制造业方面接连取得了引人注目的科技成就。然而，20世纪80年代至90年代末以来，国家战略与策略的阶段性失误使得法国的科技创新逐步下滑。进入21世纪，特别是2008年金融危机之后，法国政府通过不断深化科技和经济体制改革，出台国家科研战略，加快推进科技成果转移转化平台搭建，着力提升法国科学技术的原创力和竞争力。</a:t>
            </a:r>
            <a:endParaRPr sz="2400" dirty="0">
              <a:solidFill>
                <a:prstClr val="black"/>
              </a:solidFill>
              <a:latin typeface="楷体" pitchFamily="49" charset="-122"/>
              <a:ea typeface="楷体" pitchFamily="49" charset="-122"/>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3.2 </a:t>
            </a:r>
            <a:r>
              <a:rPr lang="zh-CN" altLang="en-US" dirty="0"/>
              <a:t>法国的专利法律制度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3.2.1 </a:t>
            </a:r>
            <a:r>
              <a:rPr lang="zh-CN" altLang="en-US" b="1" dirty="0">
                <a:solidFill>
                  <a:prstClr val="black"/>
                </a:solidFill>
                <a:latin typeface="楷体" pitchFamily="49" charset="-122"/>
                <a:ea typeface="楷体" pitchFamily="49" charset="-122"/>
              </a:rPr>
              <a:t>法律沿革</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特权证书</a:t>
            </a:r>
            <a:r>
              <a:rPr lang="en-US" altLang="zh-CN" sz="2400" dirty="0">
                <a:solidFill>
                  <a:prstClr val="black"/>
                </a:solidFill>
                <a:latin typeface="楷体" pitchFamily="49" charset="-122"/>
                <a:ea typeface="楷体" pitchFamily="49" charset="-122"/>
              </a:rPr>
              <a:t>——1551</a:t>
            </a:r>
            <a:r>
              <a:rPr lang="zh-CN" altLang="en-US" sz="2400" dirty="0">
                <a:solidFill>
                  <a:prstClr val="black"/>
                </a:solidFill>
                <a:latin typeface="楷体" pitchFamily="49" charset="-122"/>
                <a:ea typeface="楷体" pitchFamily="49" charset="-122"/>
              </a:rPr>
              <a:t>年法王亨利二世赐给一名威尼斯商人允许其用威尼斯方法在法国制造</a:t>
            </a:r>
            <a:r>
              <a:rPr lang="en-US" altLang="zh-CN" sz="2400" dirty="0">
                <a:solidFill>
                  <a:prstClr val="black"/>
                </a:solidFill>
                <a:latin typeface="楷体" pitchFamily="49" charset="-122"/>
                <a:ea typeface="楷体" pitchFamily="49" charset="-122"/>
              </a:rPr>
              <a:t>10</a:t>
            </a:r>
            <a:r>
              <a:rPr lang="zh-CN" altLang="en-US" sz="2400" dirty="0">
                <a:solidFill>
                  <a:prstClr val="black"/>
                </a:solidFill>
                <a:latin typeface="楷体" pitchFamily="49" charset="-122"/>
                <a:ea typeface="楷体" pitchFamily="49" charset="-122"/>
              </a:rPr>
              <a:t>年玻璃器皿的最古老的特权证书 。</a:t>
            </a:r>
            <a:r>
              <a:rPr lang="en-US" altLang="zh-CN" sz="2400" dirty="0">
                <a:solidFill>
                  <a:prstClr val="black"/>
                </a:solidFill>
                <a:latin typeface="楷体" pitchFamily="49" charset="-122"/>
                <a:ea typeface="楷体" pitchFamily="49" charset="-122"/>
              </a:rPr>
              <a:t>1762</a:t>
            </a:r>
            <a:r>
              <a:rPr lang="zh-CN" altLang="en-US" sz="2400" dirty="0">
                <a:solidFill>
                  <a:prstClr val="black"/>
                </a:solidFill>
                <a:latin typeface="楷体" pitchFamily="49" charset="-122"/>
                <a:ea typeface="楷体" pitchFamily="49" charset="-122"/>
              </a:rPr>
              <a:t>年，法王朝发表声明称：明确保护发明范围，奖励发明者工作</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并规定了保护期限为</a:t>
            </a:r>
            <a:r>
              <a:rPr lang="en-US" altLang="zh-CN" sz="2400" dirty="0">
                <a:solidFill>
                  <a:prstClr val="black"/>
                </a:solidFill>
                <a:latin typeface="楷体" pitchFamily="49" charset="-122"/>
                <a:ea typeface="楷体" pitchFamily="49" charset="-122"/>
              </a:rPr>
              <a:t>15</a:t>
            </a:r>
            <a:r>
              <a:rPr lang="zh-CN" altLang="en-US" sz="2400" dirty="0">
                <a:solidFill>
                  <a:prstClr val="black"/>
                </a:solidFill>
                <a:latin typeface="楷体" pitchFamily="49" charset="-122"/>
                <a:ea typeface="楷体" pitchFamily="49" charset="-122"/>
              </a:rPr>
              <a:t>年。事实上，特权证书已具有现代专利的所有特点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1791</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1</a:t>
            </a:r>
            <a:r>
              <a:rPr lang="zh-CN" altLang="en-US" sz="2400" dirty="0">
                <a:solidFill>
                  <a:prstClr val="black"/>
                </a:solidFill>
                <a:latin typeface="楷体" pitchFamily="49" charset="-122"/>
                <a:ea typeface="楷体" pitchFamily="49" charset="-122"/>
              </a:rPr>
              <a:t>月</a:t>
            </a:r>
            <a:r>
              <a:rPr lang="en-US" altLang="zh-CN" sz="2400" dirty="0">
                <a:solidFill>
                  <a:prstClr val="black"/>
                </a:solidFill>
                <a:latin typeface="楷体" pitchFamily="49" charset="-122"/>
                <a:ea typeface="楷体" pitchFamily="49" charset="-122"/>
              </a:rPr>
              <a:t>7</a:t>
            </a:r>
            <a:r>
              <a:rPr lang="zh-CN" altLang="en-US" sz="2400" dirty="0">
                <a:solidFill>
                  <a:prstClr val="black"/>
                </a:solidFill>
                <a:latin typeface="楷体" pitchFamily="49" charset="-122"/>
                <a:ea typeface="楷体" pitchFamily="49" charset="-122"/>
              </a:rPr>
              <a:t>日诞生的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关于有用发明及保护有用人产权的手段</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的第一部专利法指出：“各种工业中的每一新发现或新发明均属发明者的财产。” 设立“发明专利管理局”。</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1844</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7</a:t>
            </a:r>
            <a:r>
              <a:rPr lang="zh-CN" altLang="en-US" sz="2400" dirty="0">
                <a:solidFill>
                  <a:prstClr val="black"/>
                </a:solidFill>
                <a:latin typeface="楷体" pitchFamily="49" charset="-122"/>
                <a:ea typeface="楷体" pitchFamily="49" charset="-122"/>
              </a:rPr>
              <a:t>月</a:t>
            </a:r>
            <a:r>
              <a:rPr lang="en-US" altLang="zh-CN" sz="2400" dirty="0">
                <a:solidFill>
                  <a:prstClr val="black"/>
                </a:solidFill>
                <a:latin typeface="楷体" pitchFamily="49" charset="-122"/>
                <a:ea typeface="楷体" pitchFamily="49" charset="-122"/>
              </a:rPr>
              <a:t>5</a:t>
            </a:r>
            <a:r>
              <a:rPr lang="zh-CN" altLang="en-US" sz="2400" dirty="0">
                <a:solidFill>
                  <a:prstClr val="black"/>
                </a:solidFill>
                <a:latin typeface="楷体" pitchFamily="49" charset="-122"/>
                <a:ea typeface="楷体" pitchFamily="49" charset="-122"/>
              </a:rPr>
              <a:t>日，法国制定第二部专利法。在长期实施的过程中，为适应新情况的变化，曾被多次修改。诸如：专利保护年限延长至</a:t>
            </a:r>
            <a:r>
              <a:rPr lang="en-US" altLang="zh-CN" sz="2400" dirty="0">
                <a:solidFill>
                  <a:prstClr val="black"/>
                </a:solidFill>
                <a:latin typeface="楷体" pitchFamily="49" charset="-122"/>
                <a:ea typeface="楷体" pitchFamily="49" charset="-122"/>
              </a:rPr>
              <a:t>20</a:t>
            </a:r>
            <a:r>
              <a:rPr lang="zh-CN" altLang="en-US" sz="2400" dirty="0">
                <a:solidFill>
                  <a:prstClr val="black"/>
                </a:solidFill>
                <a:latin typeface="楷体" pitchFamily="49" charset="-122"/>
                <a:ea typeface="楷体" pitchFamily="49" charset="-122"/>
              </a:rPr>
              <a:t>年、医药品制造方法亦可享有专利权、实施强制许可制度等。</a:t>
            </a: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3.2 </a:t>
            </a:r>
            <a:r>
              <a:rPr lang="zh-CN" altLang="en-US" dirty="0"/>
              <a:t>法国的专利法律制度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3.2.1 </a:t>
            </a:r>
            <a:r>
              <a:rPr lang="zh-CN" altLang="en-US" b="1" dirty="0">
                <a:solidFill>
                  <a:prstClr val="black"/>
                </a:solidFill>
                <a:latin typeface="楷体" pitchFamily="49" charset="-122"/>
                <a:ea typeface="楷体" pitchFamily="49" charset="-122"/>
              </a:rPr>
              <a:t>法律沿革</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1968</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1</a:t>
            </a:r>
            <a:r>
              <a:rPr lang="zh-CN" altLang="en-US" sz="2400" dirty="0">
                <a:solidFill>
                  <a:prstClr val="black"/>
                </a:solidFill>
                <a:latin typeface="楷体" pitchFamily="49" charset="-122"/>
                <a:ea typeface="楷体" pitchFamily="49" charset="-122"/>
              </a:rPr>
              <a:t>月</a:t>
            </a:r>
            <a:r>
              <a:rPr lang="en-US" altLang="zh-CN" sz="2400" dirty="0">
                <a:solidFill>
                  <a:prstClr val="black"/>
                </a:solidFill>
                <a:latin typeface="楷体" pitchFamily="49" charset="-122"/>
                <a:ea typeface="楷体" pitchFamily="49" charset="-122"/>
              </a:rPr>
              <a:t>2</a:t>
            </a:r>
            <a:r>
              <a:rPr lang="zh-CN" altLang="en-US" sz="2400" dirty="0">
                <a:solidFill>
                  <a:prstClr val="black"/>
                </a:solidFill>
                <a:latin typeface="楷体" pitchFamily="49" charset="-122"/>
                <a:ea typeface="楷体" pitchFamily="49" charset="-122"/>
              </a:rPr>
              <a:t>日第三部</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促进发明活动及改革发明专利制度法 </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出台。该法的重大改变是对“发明活动”提出了更高的要求：要使一项发明获得专利，不但要具有新颖性，还要求比已有技术具有超前性和先进性。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1978</a:t>
            </a:r>
            <a:r>
              <a:rPr lang="zh-CN" altLang="en-US" sz="2400" dirty="0">
                <a:solidFill>
                  <a:prstClr val="black"/>
                </a:solidFill>
                <a:latin typeface="楷体" pitchFamily="49" charset="-122"/>
                <a:ea typeface="楷体" pitchFamily="49" charset="-122"/>
              </a:rPr>
              <a:t>年的修改：为使</a:t>
            </a:r>
            <a:r>
              <a:rPr lang="en-US" altLang="zh-CN" sz="2400" dirty="0">
                <a:solidFill>
                  <a:prstClr val="black"/>
                </a:solidFill>
                <a:latin typeface="楷体" pitchFamily="49" charset="-122"/>
                <a:ea typeface="楷体" pitchFamily="49" charset="-122"/>
              </a:rPr>
              <a:t>1968</a:t>
            </a:r>
            <a:r>
              <a:rPr lang="zh-CN" altLang="en-US" sz="2400" dirty="0">
                <a:solidFill>
                  <a:prstClr val="black"/>
                </a:solidFill>
                <a:latin typeface="楷体" pitchFamily="49" charset="-122"/>
                <a:ea typeface="楷体" pitchFamily="49" charset="-122"/>
              </a:rPr>
              <a:t>年的专利法与</a:t>
            </a:r>
            <a:r>
              <a:rPr lang="en-US" altLang="zh-CN" sz="2400" dirty="0">
                <a:solidFill>
                  <a:prstClr val="black"/>
                </a:solidFill>
                <a:latin typeface="楷体" pitchFamily="49" charset="-122"/>
                <a:ea typeface="楷体" pitchFamily="49" charset="-122"/>
              </a:rPr>
              <a:t>1973</a:t>
            </a:r>
            <a:r>
              <a:rPr lang="zh-CN" altLang="en-US" sz="2400" dirty="0">
                <a:solidFill>
                  <a:prstClr val="black"/>
                </a:solidFill>
                <a:latin typeface="楷体" pitchFamily="49" charset="-122"/>
                <a:ea typeface="楷体" pitchFamily="49" charset="-122"/>
              </a:rPr>
              <a:t>年签订的欧洲专利条约</a:t>
            </a:r>
            <a:r>
              <a:rPr lang="en-US" altLang="zh-CN" sz="2400" dirty="0">
                <a:solidFill>
                  <a:prstClr val="black"/>
                </a:solidFill>
                <a:latin typeface="楷体" pitchFamily="49" charset="-122"/>
                <a:ea typeface="楷体" pitchFamily="49" charset="-122"/>
              </a:rPr>
              <a:t>(EPC)</a:t>
            </a:r>
            <a:r>
              <a:rPr lang="zh-CN" altLang="en-US" sz="2400" dirty="0">
                <a:solidFill>
                  <a:prstClr val="black"/>
                </a:solidFill>
                <a:latin typeface="楷体" pitchFamily="49" charset="-122"/>
                <a:ea typeface="楷体" pitchFamily="49" charset="-122"/>
              </a:rPr>
              <a:t>和</a:t>
            </a:r>
            <a:r>
              <a:rPr lang="en-US" altLang="zh-CN" sz="2400" dirty="0">
                <a:solidFill>
                  <a:prstClr val="black"/>
                </a:solidFill>
                <a:latin typeface="楷体" pitchFamily="49" charset="-122"/>
                <a:ea typeface="楷体" pitchFamily="49" charset="-122"/>
              </a:rPr>
              <a:t>1975</a:t>
            </a:r>
            <a:r>
              <a:rPr lang="zh-CN" altLang="en-US" sz="2400" dirty="0">
                <a:solidFill>
                  <a:prstClr val="black"/>
                </a:solidFill>
                <a:latin typeface="楷体" pitchFamily="49" charset="-122"/>
                <a:ea typeface="楷体" pitchFamily="49" charset="-122"/>
              </a:rPr>
              <a:t>年签订的共同体专利条约</a:t>
            </a:r>
            <a:r>
              <a:rPr lang="en-US" altLang="zh-CN" sz="2400" dirty="0">
                <a:solidFill>
                  <a:prstClr val="black"/>
                </a:solidFill>
                <a:latin typeface="楷体" pitchFamily="49" charset="-122"/>
                <a:ea typeface="楷体" pitchFamily="49" charset="-122"/>
              </a:rPr>
              <a:t>(PCT)</a:t>
            </a:r>
            <a:r>
              <a:rPr lang="zh-CN" altLang="en-US" sz="2400" dirty="0">
                <a:solidFill>
                  <a:prstClr val="black"/>
                </a:solidFill>
                <a:latin typeface="楷体" pitchFamily="49" charset="-122"/>
                <a:ea typeface="楷体" pitchFamily="49" charset="-122"/>
              </a:rPr>
              <a:t>相适应。除接受了上述两个条约的有关规定外，最重要的新内容是解决了工作人员职务发明和非职务发明的问题。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 </a:t>
            </a:r>
            <a:r>
              <a:rPr lang="zh-CN" altLang="en-US" dirty="0"/>
              <a:t>工业革命时期科技发展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1.1.1 </a:t>
            </a:r>
            <a:r>
              <a:rPr lang="zh-CN" altLang="en-US" b="1" dirty="0">
                <a:latin typeface="+mn-ea"/>
                <a:ea typeface="+mn-ea"/>
              </a:rPr>
              <a:t>代表人物</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第一次技术革命的科学家</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伽利略、开普勒、牛顿</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经典力学；费尔玛、莱布尼茨、牛顿、库伦等</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物理学和数学；波义耳、拉瓦锡</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化学；弗朗西斯</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培根、笛卡尔、伽利略的思想、方法论及科学研究法（观察、实验和数学方法）</a:t>
            </a:r>
            <a:r>
              <a:rPr lang="en-US" altLang="zh-CN" sz="2000" dirty="0">
                <a:solidFill>
                  <a:prstClr val="black"/>
                </a:solidFill>
                <a:latin typeface="楷体" pitchFamily="49" charset="-122"/>
                <a:ea typeface="楷体" pitchFamily="49" charset="-122"/>
              </a:rPr>
              <a:t>……</a:t>
            </a:r>
            <a:br>
              <a:rPr lang="en-US" altLang="zh-CN" sz="2000" dirty="0">
                <a:solidFill>
                  <a:prstClr val="black"/>
                </a:solidFill>
                <a:latin typeface="楷体" pitchFamily="49" charset="-122"/>
                <a:ea typeface="楷体" pitchFamily="49" charset="-122"/>
              </a:rPr>
            </a:br>
            <a:endParaRPr lang="en-US" altLang="zh-CN" sz="2000" dirty="0">
              <a:solidFill>
                <a:prstClr val="black"/>
              </a:solidFill>
              <a:latin typeface="楷体" pitchFamily="49" charset="-122"/>
              <a:ea typeface="楷体" pitchFamily="49" charset="-122"/>
            </a:endParaRPr>
          </a:p>
          <a:p>
            <a:pPr lvl="0">
              <a:buFont typeface="Wingdings" panose="05000000000000000000" pitchFamily="2" charset="2"/>
              <a:buChar char="p"/>
            </a:pPr>
            <a:r>
              <a:rPr lang="zh-CN" altLang="en-US" sz="2400" dirty="0">
                <a:solidFill>
                  <a:prstClr val="black"/>
                </a:solidFill>
                <a:latin typeface="华文中宋" panose="02010600040101010101" pitchFamily="2" charset="-122"/>
                <a:ea typeface="华文中宋" panose="02010600040101010101" pitchFamily="2" charset="-122"/>
              </a:rPr>
              <a:t>第二次技术革命的科学家</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高斯、巴切夫斯基、黎曼</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数学家，迈尔、焦耳、玻尔兹曼、法拉第</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物理学</a:t>
            </a:r>
            <a:r>
              <a:rPr lang="en-US" altLang="zh-CN" sz="2400" dirty="0">
                <a:solidFill>
                  <a:prstClr val="black"/>
                </a:solidFill>
                <a:latin typeface="楷体" pitchFamily="49" charset="-122"/>
                <a:ea typeface="楷体" pitchFamily="49" charset="-122"/>
              </a:rPr>
              <a:t>……</a:t>
            </a:r>
            <a:endParaRPr lang="en-US" altLang="zh-CN"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3.2 </a:t>
            </a:r>
            <a:r>
              <a:rPr lang="zh-CN" altLang="en-US" dirty="0"/>
              <a:t>法国的专利法律制度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3.2.2 </a:t>
            </a:r>
            <a:r>
              <a:rPr lang="zh-CN" altLang="en-US" b="1" dirty="0">
                <a:solidFill>
                  <a:prstClr val="black"/>
                </a:solidFill>
                <a:latin typeface="楷体" pitchFamily="49" charset="-122"/>
                <a:ea typeface="楷体" pitchFamily="49" charset="-122"/>
              </a:rPr>
              <a:t>专利制度内容</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a:t>
            </a:r>
            <a:r>
              <a:rPr lang="zh-CN" altLang="en-US" sz="2400" dirty="0">
                <a:solidFill>
                  <a:prstClr val="black"/>
                </a:solidFill>
                <a:latin typeface="楷体" pitchFamily="49" charset="-122"/>
                <a:ea typeface="楷体" pitchFamily="49" charset="-122"/>
              </a:rPr>
              <a:t>授予专利的实质条件：新颖性、创造性、工业实用性</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2.</a:t>
            </a:r>
            <a:r>
              <a:rPr lang="zh-CN" altLang="en-US" sz="2400" dirty="0">
                <a:solidFill>
                  <a:prstClr val="black"/>
                </a:solidFill>
                <a:latin typeface="楷体" pitchFamily="49" charset="-122"/>
                <a:ea typeface="楷体" pitchFamily="49" charset="-122"/>
              </a:rPr>
              <a:t>专利申请：专利申请请求书、说明书（包括发明的描述）及一项或多项权利要求（可用附图另页补充）</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3.</a:t>
            </a:r>
            <a:r>
              <a:rPr lang="zh-CN" altLang="en-US" sz="2400" dirty="0">
                <a:solidFill>
                  <a:prstClr val="black"/>
                </a:solidFill>
                <a:latin typeface="楷体" pitchFamily="49" charset="-122"/>
                <a:ea typeface="楷体" pitchFamily="49" charset="-122"/>
              </a:rPr>
              <a:t>专利审查：形式审查（如权利要求是否得到说明书的支持）与实质审查（如发明有悖于公共秩序、缺乏新颖性和创造性）</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4.</a:t>
            </a:r>
            <a:r>
              <a:rPr lang="zh-CN" altLang="en-US" sz="2400" dirty="0">
                <a:solidFill>
                  <a:prstClr val="black"/>
                </a:solidFill>
                <a:latin typeface="楷体" pitchFamily="49" charset="-122"/>
                <a:ea typeface="楷体" pitchFamily="49" charset="-122"/>
              </a:rPr>
              <a:t>专利申请由法国工业产权局在申请日后</a:t>
            </a:r>
            <a:r>
              <a:rPr lang="en-US" altLang="zh-CN" sz="2400" dirty="0">
                <a:solidFill>
                  <a:prstClr val="black"/>
                </a:solidFill>
                <a:latin typeface="楷体" pitchFamily="49" charset="-122"/>
                <a:ea typeface="楷体" pitchFamily="49" charset="-122"/>
              </a:rPr>
              <a:t>18</a:t>
            </a:r>
            <a:r>
              <a:rPr lang="zh-CN" altLang="en-US" sz="2400" dirty="0">
                <a:solidFill>
                  <a:prstClr val="black"/>
                </a:solidFill>
                <a:latin typeface="楷体" pitchFamily="49" charset="-122"/>
                <a:ea typeface="楷体" pitchFamily="49" charset="-122"/>
              </a:rPr>
              <a:t>个月期满时公布。公布后三个月内第三方可以提交意见。</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5.</a:t>
            </a:r>
            <a:r>
              <a:rPr lang="zh-CN" altLang="en-US" sz="2400" dirty="0">
                <a:solidFill>
                  <a:prstClr val="black"/>
                </a:solidFill>
                <a:latin typeface="楷体" pitchFamily="49" charset="-122"/>
                <a:ea typeface="楷体" pitchFamily="49" charset="-122"/>
              </a:rPr>
              <a:t>专利权由工业产权局局长授予。申请人必须支付专利授予费和专利印刷费。专利权的授予具有</a:t>
            </a:r>
            <a:r>
              <a:rPr lang="en-US" altLang="zh-CN" sz="2400" dirty="0">
                <a:solidFill>
                  <a:prstClr val="black"/>
                </a:solidFill>
                <a:latin typeface="楷体" pitchFamily="49" charset="-122"/>
                <a:ea typeface="楷体" pitchFamily="49" charset="-122"/>
              </a:rPr>
              <a:t>20</a:t>
            </a:r>
            <a:r>
              <a:rPr lang="zh-CN" altLang="en-US" sz="2400" dirty="0">
                <a:solidFill>
                  <a:prstClr val="black"/>
                </a:solidFill>
                <a:latin typeface="楷体" pitchFamily="49" charset="-122"/>
                <a:ea typeface="楷体" pitchFamily="49" charset="-122"/>
              </a:rPr>
              <a:t>年的法律保护期限，从申请日开始计算。</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3.3 </a:t>
            </a:r>
            <a:r>
              <a:rPr lang="zh-CN" altLang="en-US" dirty="0"/>
              <a:t>法国的版权法律制度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3.3.1 </a:t>
            </a:r>
            <a:r>
              <a:rPr lang="zh-CN" altLang="en-US" b="1" dirty="0">
                <a:solidFill>
                  <a:prstClr val="black"/>
                </a:solidFill>
                <a:latin typeface="楷体" pitchFamily="49" charset="-122"/>
                <a:ea typeface="楷体" pitchFamily="49" charset="-122"/>
              </a:rPr>
              <a:t>法律沿革</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从版权的角度来看，随着传播技术的发展和文化交流的扩大，以出版业为主要形式的著作权国际贸易市场也开始形成。</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一国的文学艺术作品越来越多地被翻译成他国的语言，在其他国家出版发行，这便不可避免地触及到了原著作权人以及书商的利益。</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19</a:t>
            </a:r>
            <a:r>
              <a:rPr lang="zh-CN" altLang="en-US" sz="2400" dirty="0">
                <a:solidFill>
                  <a:prstClr val="black"/>
                </a:solidFill>
                <a:latin typeface="楷体" pitchFamily="49" charset="-122"/>
                <a:ea typeface="楷体" pitchFamily="49" charset="-122"/>
              </a:rPr>
              <a:t>世纪上半叶，经过英、法、普鲁士等过的一系列双边谈判，翻译权开始在著作权体系中有了一席之地。在这一轮谈判中，各国开始逐渐意识到签订一个一般的多边国际条约的重要性。这便为后来的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伯尔尼公约</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的产生埋下了伏笔。</a:t>
            </a: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3.2 </a:t>
            </a:r>
            <a:r>
              <a:rPr lang="zh-CN" altLang="en-US" dirty="0"/>
              <a:t>法国的版权法律制度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3.2.1 </a:t>
            </a:r>
            <a:r>
              <a:rPr lang="zh-CN" altLang="en-US" b="1" dirty="0">
                <a:solidFill>
                  <a:prstClr val="black"/>
                </a:solidFill>
                <a:latin typeface="楷体" pitchFamily="49" charset="-122"/>
                <a:ea typeface="楷体" pitchFamily="49" charset="-122"/>
              </a:rPr>
              <a:t>法律沿革</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法国早在</a:t>
            </a:r>
            <a:r>
              <a:rPr lang="en-US" altLang="zh-CN" sz="2400" dirty="0">
                <a:solidFill>
                  <a:prstClr val="black"/>
                </a:solidFill>
                <a:latin typeface="楷体" pitchFamily="49" charset="-122"/>
                <a:ea typeface="楷体" pitchFamily="49" charset="-122"/>
              </a:rPr>
              <a:t>1777</a:t>
            </a:r>
            <a:r>
              <a:rPr lang="zh-CN" altLang="en-US" sz="2400" dirty="0">
                <a:solidFill>
                  <a:prstClr val="black"/>
                </a:solidFill>
                <a:latin typeface="楷体" pitchFamily="49" charset="-122"/>
                <a:ea typeface="楷体" pitchFamily="49" charset="-122"/>
              </a:rPr>
              <a:t>年由国王路易十六颁布了</a:t>
            </a:r>
            <a:r>
              <a:rPr lang="en-US" altLang="zh-CN" sz="2400" dirty="0">
                <a:solidFill>
                  <a:prstClr val="black"/>
                </a:solidFill>
                <a:latin typeface="楷体" pitchFamily="49" charset="-122"/>
                <a:ea typeface="楷体" pitchFamily="49" charset="-122"/>
              </a:rPr>
              <a:t>6</a:t>
            </a:r>
            <a:r>
              <a:rPr lang="zh-CN" altLang="en-US" sz="2400" dirty="0">
                <a:solidFill>
                  <a:prstClr val="black"/>
                </a:solidFill>
                <a:latin typeface="楷体" pitchFamily="49" charset="-122"/>
                <a:ea typeface="楷体" pitchFamily="49" charset="-122"/>
              </a:rPr>
              <a:t>项关于印刷出版方面的法令，确认作者有权出版和销售自己的作品。</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法国大革命之后，资产阶级则更进一步把著作权提高到“人权”的高度。</a:t>
            </a:r>
            <a:r>
              <a:rPr lang="en-US" altLang="zh-CN" sz="2400" dirty="0">
                <a:solidFill>
                  <a:prstClr val="black"/>
                </a:solidFill>
                <a:latin typeface="楷体" pitchFamily="49" charset="-122"/>
                <a:ea typeface="楷体" pitchFamily="49" charset="-122"/>
              </a:rPr>
              <a:t>1789</a:t>
            </a:r>
            <a:r>
              <a:rPr lang="zh-CN" altLang="en-US" sz="2400" dirty="0">
                <a:solidFill>
                  <a:prstClr val="black"/>
                </a:solidFill>
                <a:latin typeface="楷体" pitchFamily="49" charset="-122"/>
                <a:ea typeface="楷体" pitchFamily="49" charset="-122"/>
              </a:rPr>
              <a:t>年的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人权宣言</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规定：“自由交流思想和意见是最珍贵的人格之一，因此所有公民除了在法律规定的情况下对滥用自由应负责外，作者可以自由地发表言论、写作和出版。”</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1791</a:t>
            </a:r>
            <a:r>
              <a:rPr lang="zh-CN" altLang="en-US" sz="2400" dirty="0">
                <a:solidFill>
                  <a:prstClr val="black"/>
                </a:solidFill>
                <a:latin typeface="楷体" pitchFamily="49" charset="-122"/>
                <a:ea typeface="楷体" pitchFamily="49" charset="-122"/>
              </a:rPr>
              <a:t>年的著作权法，不仅承认作者享有出版权，而且享有表演权。</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现行著作权法于</a:t>
            </a:r>
            <a:r>
              <a:rPr lang="en-US" altLang="zh-CN" sz="2400" dirty="0">
                <a:solidFill>
                  <a:prstClr val="black"/>
                </a:solidFill>
                <a:latin typeface="楷体" pitchFamily="49" charset="-122"/>
                <a:ea typeface="楷体" pitchFamily="49" charset="-122"/>
              </a:rPr>
              <a:t>1957</a:t>
            </a:r>
            <a:r>
              <a:rPr lang="zh-CN" altLang="en-US" sz="2400" dirty="0">
                <a:solidFill>
                  <a:prstClr val="black"/>
                </a:solidFill>
                <a:latin typeface="楷体" pitchFamily="49" charset="-122"/>
                <a:ea typeface="楷体" pitchFamily="49" charset="-122"/>
              </a:rPr>
              <a:t>年颁布，</a:t>
            </a:r>
            <a:r>
              <a:rPr lang="en-US" altLang="zh-CN" sz="2400" dirty="0">
                <a:solidFill>
                  <a:prstClr val="black"/>
                </a:solidFill>
                <a:latin typeface="楷体" pitchFamily="49" charset="-122"/>
                <a:ea typeface="楷体" pitchFamily="49" charset="-122"/>
              </a:rPr>
              <a:t>1992</a:t>
            </a:r>
            <a:r>
              <a:rPr lang="zh-CN" altLang="en-US" sz="2400" dirty="0">
                <a:solidFill>
                  <a:prstClr val="black"/>
                </a:solidFill>
                <a:latin typeface="楷体" pitchFamily="49" charset="-122"/>
                <a:ea typeface="楷体" pitchFamily="49" charset="-122"/>
              </a:rPr>
              <a:t>年修订。</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其著作权法最主要的特点是以“</a:t>
            </a:r>
            <a:r>
              <a:rPr lang="zh-CN" altLang="en-US" sz="2400" dirty="0">
                <a:solidFill>
                  <a:srgbClr val="FF0000"/>
                </a:solidFill>
                <a:latin typeface="楷体" pitchFamily="49" charset="-122"/>
                <a:ea typeface="楷体" pitchFamily="49" charset="-122"/>
              </a:rPr>
              <a:t>人格价值观</a:t>
            </a:r>
            <a:r>
              <a:rPr lang="zh-CN" altLang="en-US" sz="2400" dirty="0">
                <a:solidFill>
                  <a:prstClr val="black"/>
                </a:solidFill>
                <a:latin typeface="楷体" pitchFamily="49" charset="-122"/>
                <a:ea typeface="楷体" pitchFamily="49" charset="-122"/>
              </a:rPr>
              <a:t>”为其理论基础，在保护著作财产权的同时，强调对作者精神权利的全面保护。</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3.2 </a:t>
            </a:r>
            <a:r>
              <a:rPr lang="zh-CN" altLang="en-US" dirty="0"/>
              <a:t>法国的版权法律制度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3.2.2 </a:t>
            </a:r>
            <a:r>
              <a:rPr lang="zh-CN" altLang="en-US" b="1" dirty="0">
                <a:solidFill>
                  <a:prstClr val="black"/>
                </a:solidFill>
                <a:latin typeface="楷体" pitchFamily="49" charset="-122"/>
                <a:ea typeface="楷体" pitchFamily="49" charset="-122"/>
              </a:rPr>
              <a:t>版权制度内容</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法国著作权法的基本指导原则是，</a:t>
            </a:r>
            <a:r>
              <a:rPr lang="zh-CN" altLang="en-US" sz="2400" dirty="0">
                <a:solidFill>
                  <a:srgbClr val="FF0000"/>
                </a:solidFill>
                <a:latin typeface="楷体" pitchFamily="49" charset="-122"/>
                <a:ea typeface="楷体" pitchFamily="49" charset="-122"/>
              </a:rPr>
              <a:t>思想不受保护</a:t>
            </a:r>
            <a:r>
              <a:rPr lang="zh-CN" altLang="en-US" sz="2400" dirty="0">
                <a:solidFill>
                  <a:prstClr val="black"/>
                </a:solidFill>
                <a:latin typeface="楷体" pitchFamily="49" charset="-122"/>
                <a:ea typeface="楷体" pitchFamily="49" charset="-122"/>
              </a:rPr>
              <a:t>。著作权保护的是思想的表达，而不是思想本身。思想可以自由使用，属于公有领域。</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根据法国法律，著作权的保护从创作时开始，即从思想表达的有形表现开始，不论素材基础、成就水平或者公开程度。</a:t>
            </a:r>
            <a:r>
              <a:rPr lang="zh-CN" altLang="en-US" sz="2400" dirty="0">
                <a:solidFill>
                  <a:srgbClr val="FF0000"/>
                </a:solidFill>
                <a:latin typeface="楷体" pitchFamily="49" charset="-122"/>
                <a:ea typeface="楷体" pitchFamily="49" charset="-122"/>
              </a:rPr>
              <a:t>版权的保护也无需任何注册登记等手续</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受版权保护的条件：</a:t>
            </a:r>
            <a:r>
              <a:rPr lang="zh-CN" altLang="en-US" sz="2400" dirty="0">
                <a:solidFill>
                  <a:srgbClr val="FF0000"/>
                </a:solidFill>
                <a:latin typeface="楷体" pitchFamily="49" charset="-122"/>
                <a:ea typeface="楷体" pitchFamily="49" charset="-122"/>
              </a:rPr>
              <a:t>原创性</a:t>
            </a:r>
            <a:r>
              <a:rPr lang="zh-CN" altLang="en-US" sz="2400" dirty="0">
                <a:solidFill>
                  <a:prstClr val="black"/>
                </a:solidFill>
                <a:latin typeface="楷体" pitchFamily="49" charset="-122"/>
                <a:ea typeface="楷体" pitchFamily="49" charset="-122"/>
              </a:rPr>
              <a:t>。原创性由法官依据事实要素来认定，不能一概而论。原创性即指是自己独立创作的，而非抄袭所得。</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著作权的保护期限为作者死后的</a:t>
            </a:r>
            <a:r>
              <a:rPr lang="en-US" altLang="zh-CN" sz="2400" dirty="0">
                <a:solidFill>
                  <a:prstClr val="black"/>
                </a:solidFill>
                <a:latin typeface="楷体" pitchFamily="49" charset="-122"/>
                <a:ea typeface="楷体" pitchFamily="49" charset="-122"/>
              </a:rPr>
              <a:t>70</a:t>
            </a:r>
            <a:r>
              <a:rPr lang="zh-CN" altLang="en-US" sz="2400" dirty="0">
                <a:solidFill>
                  <a:prstClr val="black"/>
                </a:solidFill>
                <a:latin typeface="楷体" pitchFamily="49" charset="-122"/>
                <a:ea typeface="楷体" pitchFamily="49" charset="-122"/>
              </a:rPr>
              <a:t>年，还可能因战争而延长时限。</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3.3 </a:t>
            </a:r>
            <a:r>
              <a:rPr lang="zh-CN" altLang="en-US" dirty="0"/>
              <a:t>法国的商标法律制度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3.3.1 </a:t>
            </a:r>
            <a:r>
              <a:rPr lang="zh-CN" altLang="en-US" b="1" dirty="0">
                <a:solidFill>
                  <a:prstClr val="black"/>
                </a:solidFill>
                <a:latin typeface="楷体" pitchFamily="49" charset="-122"/>
                <a:ea typeface="楷体" pitchFamily="49" charset="-122"/>
              </a:rPr>
              <a:t>法律沿革</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第一次技术革命以后，先进的制造技术使得大规模生产技术产品成为可能，同时同一类产品也出现越来越多的制造者，客观上需要提供识别产品来源的标记。</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交通运输技术的变革，使得产品能够销往世界各地，这便需要为陌生的消费者鉴别产品品质提供依据。</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在这样的客观背景下，商标法的出现成为一种必然。</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3.3 </a:t>
            </a:r>
            <a:r>
              <a:rPr lang="zh-CN" altLang="en-US" dirty="0"/>
              <a:t>法国的商标法律制度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3.3.1 </a:t>
            </a:r>
            <a:r>
              <a:rPr lang="zh-CN" altLang="en-US" b="1" dirty="0">
                <a:solidFill>
                  <a:prstClr val="black"/>
                </a:solidFill>
                <a:latin typeface="楷体" pitchFamily="49" charset="-122"/>
                <a:ea typeface="楷体" pitchFamily="49" charset="-122"/>
              </a:rPr>
              <a:t>法律沿革</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1803 </a:t>
            </a:r>
            <a:r>
              <a:rPr lang="zh-CN" altLang="en-US" sz="2400" dirty="0">
                <a:solidFill>
                  <a:prstClr val="black"/>
                </a:solidFill>
                <a:latin typeface="楷体" pitchFamily="49" charset="-122"/>
                <a:ea typeface="楷体" pitchFamily="49" charset="-122"/>
              </a:rPr>
              <a:t>年法国制定</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关于工厂、制造场和作坊的法律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是世界上最早的包含商标保护规定的法律。</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最早的商标成文法应当被认为是法国 </a:t>
            </a:r>
            <a:r>
              <a:rPr lang="en-US" altLang="zh-CN" sz="2400" dirty="0">
                <a:solidFill>
                  <a:prstClr val="black"/>
                </a:solidFill>
                <a:latin typeface="楷体" pitchFamily="49" charset="-122"/>
                <a:ea typeface="楷体" pitchFamily="49" charset="-122"/>
              </a:rPr>
              <a:t>1809 </a:t>
            </a:r>
            <a:r>
              <a:rPr lang="zh-CN" altLang="en-US" sz="2400" dirty="0">
                <a:solidFill>
                  <a:prstClr val="black"/>
                </a:solidFill>
                <a:latin typeface="楷体" pitchFamily="49" charset="-122"/>
                <a:ea typeface="楷体" pitchFamily="49" charset="-122"/>
              </a:rPr>
              <a:t>年的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备案商标保护法令</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世界上最早的全国性商标法也诞生在法国，即 </a:t>
            </a:r>
            <a:r>
              <a:rPr lang="en-US" altLang="zh-CN" sz="2400" dirty="0">
                <a:solidFill>
                  <a:prstClr val="black"/>
                </a:solidFill>
                <a:latin typeface="楷体" pitchFamily="49" charset="-122"/>
                <a:ea typeface="楷体" pitchFamily="49" charset="-122"/>
              </a:rPr>
              <a:t>1857 </a:t>
            </a:r>
            <a:r>
              <a:rPr lang="zh-CN" altLang="en-US" sz="2400" dirty="0">
                <a:solidFill>
                  <a:prstClr val="black"/>
                </a:solidFill>
                <a:latin typeface="楷体" pitchFamily="49" charset="-122"/>
                <a:ea typeface="楷体" pitchFamily="49" charset="-122"/>
              </a:rPr>
              <a:t>年颁布的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关于以使用原则和不审查原则为内容的制造标记和商标的法律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确立全面注册商标保护制度；世界上第一部关于商标保护的法律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关于工厂、制造场和作坊的法律，这标志着商标法的正式诞生。</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由此可见，科学技术的发展为知识产权制度的出现提供了物质基础，而人们对科学技术商品化所带来的物质利益的追求是知识产权诞生的直接动力。</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3.3 </a:t>
            </a:r>
            <a:r>
              <a:rPr lang="zh-CN" altLang="en-US" dirty="0"/>
              <a:t>法国的商标法律制度</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3.3.2 </a:t>
            </a:r>
            <a:r>
              <a:rPr lang="zh-CN" altLang="en-US" b="1" dirty="0">
                <a:solidFill>
                  <a:prstClr val="black"/>
                </a:solidFill>
                <a:latin typeface="楷体" pitchFamily="49" charset="-122"/>
                <a:ea typeface="楷体" pitchFamily="49" charset="-122"/>
              </a:rPr>
              <a:t>商标制度内容</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a:t>
            </a:r>
            <a:r>
              <a:rPr lang="zh-CN" altLang="en-US" sz="2400" dirty="0">
                <a:solidFill>
                  <a:prstClr val="black"/>
                </a:solidFill>
                <a:latin typeface="楷体" pitchFamily="49" charset="-122"/>
                <a:ea typeface="楷体" pitchFamily="49" charset="-122"/>
              </a:rPr>
              <a:t>商标首先是一个显著的、可使用的符号，能够将自有商品和服务与他人的商品和服务区别开来。按惯例，在商标使用前，应对其进行评估，以保证此前其他人未享有此商标的权利。</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2.</a:t>
            </a:r>
            <a:r>
              <a:rPr lang="zh-CN" altLang="en-US" sz="2400" dirty="0">
                <a:solidFill>
                  <a:prstClr val="black"/>
                </a:solidFill>
                <a:latin typeface="楷体" pitchFamily="49" charset="-122"/>
                <a:ea typeface="楷体" pitchFamily="49" charset="-122"/>
              </a:rPr>
              <a:t>国家工业产权局负责商标的登记。商标的保护范围由指定的商品或者服务来确定。保护期为</a:t>
            </a:r>
            <a:r>
              <a:rPr lang="en-US" altLang="zh-CN" sz="2400" dirty="0">
                <a:solidFill>
                  <a:prstClr val="black"/>
                </a:solidFill>
                <a:latin typeface="楷体" pitchFamily="49" charset="-122"/>
                <a:ea typeface="楷体" pitchFamily="49" charset="-122"/>
              </a:rPr>
              <a:t>10</a:t>
            </a:r>
            <a:r>
              <a:rPr lang="zh-CN" altLang="en-US" sz="2400" dirty="0">
                <a:solidFill>
                  <a:prstClr val="black"/>
                </a:solidFill>
                <a:latin typeface="楷体" pitchFamily="49" charset="-122"/>
                <a:ea typeface="楷体" pitchFamily="49" charset="-122"/>
              </a:rPr>
              <a:t>年，可以无限次地延长，每一次延长时间为</a:t>
            </a:r>
            <a:r>
              <a:rPr lang="en-US" altLang="zh-CN" sz="2400" dirty="0">
                <a:solidFill>
                  <a:prstClr val="black"/>
                </a:solidFill>
                <a:latin typeface="楷体" pitchFamily="49" charset="-122"/>
                <a:ea typeface="楷体" pitchFamily="49" charset="-122"/>
              </a:rPr>
              <a:t>10</a:t>
            </a:r>
            <a:r>
              <a:rPr lang="zh-CN" altLang="en-US" sz="2400" dirty="0">
                <a:solidFill>
                  <a:prstClr val="black"/>
                </a:solidFill>
                <a:latin typeface="楷体" pitchFamily="49" charset="-122"/>
                <a:ea typeface="楷体" pitchFamily="49" charset="-122"/>
              </a:rPr>
              <a:t>年。</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3.</a:t>
            </a:r>
            <a:r>
              <a:rPr lang="zh-CN" altLang="en-US" sz="2400" dirty="0">
                <a:solidFill>
                  <a:prstClr val="black"/>
                </a:solidFill>
                <a:latin typeface="楷体" pitchFamily="49" charset="-122"/>
                <a:ea typeface="楷体" pitchFamily="49" charset="-122"/>
              </a:rPr>
              <a:t>对注册商标的权利可能因为不使用（在经贸活动中连续</a:t>
            </a:r>
            <a:r>
              <a:rPr lang="en-US" altLang="zh-CN" sz="2400" dirty="0">
                <a:solidFill>
                  <a:prstClr val="black"/>
                </a:solidFill>
                <a:latin typeface="楷体" pitchFamily="49" charset="-122"/>
                <a:ea typeface="楷体" pitchFamily="49" charset="-122"/>
              </a:rPr>
              <a:t>5</a:t>
            </a:r>
            <a:r>
              <a:rPr lang="zh-CN" altLang="en-US" sz="2400" dirty="0">
                <a:solidFill>
                  <a:prstClr val="black"/>
                </a:solidFill>
                <a:latin typeface="楷体" pitchFamily="49" charset="-122"/>
                <a:ea typeface="楷体" pitchFamily="49" charset="-122"/>
              </a:rPr>
              <a:t>年不使用）而丧失。</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4.</a:t>
            </a:r>
            <a:r>
              <a:rPr lang="zh-CN" altLang="en-US" sz="2400" dirty="0">
                <a:solidFill>
                  <a:prstClr val="black"/>
                </a:solidFill>
                <a:latin typeface="楷体" pitchFamily="49" charset="-122"/>
                <a:ea typeface="楷体" pitchFamily="49" charset="-122"/>
              </a:rPr>
              <a:t>法律规定了对商标无效、异议和和主张后续权利的诉讼途径。</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290662" y="2976231"/>
            <a:ext cx="7034107" cy="571800"/>
          </a:xfrm>
        </p:spPr>
        <p:txBody>
          <a:bodyPr/>
          <a:lstStyle/>
          <a:p>
            <a:r>
              <a:rPr lang="zh-CN" altLang="en-US" dirty="0"/>
              <a:t>德国、日本的科技发展与专利、版权法律制度</a:t>
            </a:r>
            <a:endParaRPr lang="zh-CN" altLang="en-US" dirty="0"/>
          </a:p>
        </p:txBody>
      </p:sp>
      <p:sp>
        <p:nvSpPr>
          <p:cNvPr id="6" name="标题 3"/>
          <p:cNvSpPr txBox="1"/>
          <p:nvPr/>
        </p:nvSpPr>
        <p:spPr>
          <a:xfrm>
            <a:off x="819231" y="2662582"/>
            <a:ext cx="7034107" cy="5718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rgbClr val="1E4B74"/>
                </a:solidFill>
                <a:latin typeface="华文中宋" panose="02010600040101010101" pitchFamily="2" charset="-122"/>
                <a:ea typeface="华文中宋" panose="02010600040101010101" pitchFamily="2" charset="-122"/>
                <a:cs typeface="+mj-cs"/>
              </a:defRPr>
            </a:lvl1pPr>
          </a:lstStyle>
          <a:p>
            <a:r>
              <a:rPr lang="en-US" altLang="zh-CN" dirty="0"/>
              <a:t>4</a:t>
            </a:r>
            <a:endParaRPr lang="zh-CN"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4.1  </a:t>
            </a:r>
            <a:r>
              <a:rPr lang="zh-CN" altLang="en-US" dirty="0"/>
              <a:t>德国</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4.1.1 </a:t>
            </a:r>
            <a:r>
              <a:rPr lang="zh-CN" altLang="en-US" b="1" dirty="0">
                <a:solidFill>
                  <a:prstClr val="black"/>
                </a:solidFill>
                <a:latin typeface="楷体" pitchFamily="49" charset="-122"/>
                <a:ea typeface="楷体" pitchFamily="49" charset="-122"/>
              </a:rPr>
              <a:t>简介</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历史上，德国历经兴衰、一再崛起。从1806年耶拿战役的失败到19世纪与20世纪之交成为世界科学中心，从第二次世界大战后的废墟到迅速跻身世界科技大国和经济强国之列（联邦德国），德国政府根据其独特的国情和所处的发展阶段，凭借深厚的历史文化底蕴和固有的缜密、严谨的作风，将内外压力转变为动力，进行教育改革，积极构建极具特色的国家创新体系，大力发展科技，促进工业发展，适时发布和实施一系列创新战略与举措，依靠科技实现了国家的跨越式发展。</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德国于1871年完成了统一，得益于民族团结与教育革新，德国把握住了“二次工业革命”机遇，其科学技术与产业得以飞速发展。一大群杰出的科学家、工程师相继涌现，如李比希和霍夫曼，奠定了德国化学在国际上的领先位置；哥廷根大学在高斯、克莱因等著名数学家的带领下成为全球数学研究的核心；欧姆，亥姆霍兹，伦琴，普朗克，爱因斯坦，开创了一个全新的物理时代，并在十九世纪和二十世纪之间掀起了一场物理变革。产业上，德国重视科技与生产的融合，加上对尖端技术的专利权法律保障，使得德国的实用技术走在了全球的前列，并催生出一批极具发展前景的新型产业，如化工、电力等。科技的发展和新兴工业的崛起，使德国迅速成为19世纪末期至20世纪初期的世界科学中心和工业化强国。</a:t>
            </a: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4.1  </a:t>
            </a:r>
            <a:r>
              <a:rPr lang="zh-CN" altLang="en-US" dirty="0"/>
              <a:t>德国</a:t>
            </a:r>
            <a:endParaRPr lang="zh-CN" altLang="en-US" dirty="0"/>
          </a:p>
        </p:txBody>
      </p:sp>
      <p:sp>
        <p:nvSpPr>
          <p:cNvPr id="6" name="内容占位符 2"/>
          <p:cNvSpPr>
            <a:spLocks noGrp="1"/>
          </p:cNvSpPr>
          <p:nvPr>
            <p:ph idx="1"/>
          </p:nvPr>
        </p:nvSpPr>
        <p:spPr>
          <a:xfrm>
            <a:off x="201295" y="1086485"/>
            <a:ext cx="8848090" cy="5046980"/>
          </a:xfrm>
        </p:spPr>
        <p:txBody>
          <a:bodyPr>
            <a:noAutofit/>
          </a:bodyPr>
          <a:lstStyle/>
          <a:p>
            <a:pPr lvl="0" fontAlgn="auto">
              <a:lnSpc>
                <a:spcPts val="2000"/>
              </a:lnSpc>
              <a:spcBef>
                <a:spcPts val="1000"/>
              </a:spcBef>
              <a:spcAft>
                <a:spcPts val="0"/>
              </a:spcAft>
              <a:buFont typeface="Wingdings" panose="05000000000000000000" pitchFamily="2" charset="2"/>
              <a:buChar char="l"/>
            </a:pPr>
            <a:r>
              <a:rPr lang="zh-CN" altLang="en-US" sz="2000" dirty="0">
                <a:solidFill>
                  <a:prstClr val="black"/>
                </a:solidFill>
                <a:latin typeface="楷体" pitchFamily="49" charset="-122"/>
                <a:ea typeface="楷体" pitchFamily="49" charset="-122"/>
              </a:rPr>
              <a:t>二战后，政府加强了对科技的调控作用，重新调整科技主管部门，成立科学、空间等领域研究委员会，以及专司科技政策与规划的联邦教育与研究部等部门；进一步完善科研体系，在物理、生物技术等主要领域组建大型国立研究中心；大力扶持工业企业创新，建立工业企业自身技术革新和研发机构，鼓励工业企业研究机构开发新产品和新技术；建设科技园区和创新中心，推动德国技术创新和成果转移转化。到20世纪70年代，德国在生物学、材料科学、重离子研究等科学领域达到国际先进水平，在化工和医药、航空、汽车和机械制造等工业技术方面更是全球领先。两德统一后，德国政府快速精简和重组科研体制，继续提高科研机构的基础研究经费，组建新的科研机构和大科学中心，改善大学基础研究条件，推动德国基础研究快速发展，在生物技术、微电子技术等领域全球领先。</a:t>
            </a:r>
            <a:endParaRPr lang="zh-CN" altLang="en-US" sz="2000" dirty="0">
              <a:solidFill>
                <a:prstClr val="black"/>
              </a:solidFill>
              <a:latin typeface="楷体" pitchFamily="49" charset="-122"/>
              <a:ea typeface="楷体" pitchFamily="49" charset="-122"/>
            </a:endParaRPr>
          </a:p>
          <a:p>
            <a:pPr lvl="0" fontAlgn="auto">
              <a:lnSpc>
                <a:spcPts val="2000"/>
              </a:lnSpc>
              <a:spcBef>
                <a:spcPts val="1000"/>
              </a:spcBef>
              <a:spcAft>
                <a:spcPts val="0"/>
              </a:spcAft>
              <a:buFont typeface="Wingdings" panose="05000000000000000000" pitchFamily="2" charset="2"/>
              <a:buChar char="l"/>
            </a:pPr>
            <a:r>
              <a:rPr lang="zh-CN" altLang="en-US" sz="2000" dirty="0">
                <a:solidFill>
                  <a:prstClr val="black"/>
                </a:solidFill>
                <a:latin typeface="楷体" pitchFamily="49" charset="-122"/>
                <a:ea typeface="楷体" pitchFamily="49" charset="-122"/>
              </a:rPr>
              <a:t>进入21世纪，德国政府加速培养科研后备力量。继续实施由企业和职业学院共同负责的双元制教育，培养实用人才。启动“卓越计划”“学术后备人才促进计划”“创新型高校计划”，打造一流大学。设立英才资助机构，实施“青年教授席位计划”和一系列高额资助计划，重点资助各科研创新领域的后起之秀，大力吸引国际优秀青年人才。在科技方面，加大科技体制整合力度，发布多个科技战略和领域单项规划，加强重点领域科学研究，提高科研经费使用效益和效率，推进研究成果转化，提升德国在世界科技中的竞争力。同时，加大对中小企业创新的扶持，促使其成为国家创新体系的重要组成部分。随着世界科技和经济全球化的发展，德国凭借强大的科技和经济实力，再次立足欧洲，跻身世界科技强国之列。</a:t>
            </a: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 </a:t>
            </a:r>
            <a:r>
              <a:rPr lang="zh-CN" altLang="en-US" dirty="0"/>
              <a:t>工业革命时期科技发展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1.1.2 </a:t>
            </a:r>
            <a:r>
              <a:rPr lang="zh-CN" altLang="en-US" b="1" dirty="0">
                <a:latin typeface="+mn-ea"/>
                <a:ea typeface="+mn-ea"/>
              </a:rPr>
              <a:t>此前科学领域的重大突破</a:t>
            </a:r>
            <a:endParaRPr lang="en-US" altLang="zh-CN" b="1" dirty="0">
              <a:latin typeface="+mn-ea"/>
              <a:ea typeface="+mn-ea"/>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哥白尼的日心说（</a:t>
            </a:r>
            <a:r>
              <a:rPr lang="en-US" altLang="zh-CN" sz="2400" dirty="0">
                <a:solidFill>
                  <a:prstClr val="black"/>
                </a:solidFill>
                <a:latin typeface="楷体" pitchFamily="49" charset="-122"/>
                <a:ea typeface="楷体" pitchFamily="49" charset="-122"/>
              </a:rPr>
              <a:t>1543</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天体运行论</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，地球是普通行星），导致宇宙观念发生剧烈变化；</a:t>
            </a:r>
            <a:r>
              <a:rPr lang="en-US" altLang="zh-CN" sz="2400" dirty="0">
                <a:solidFill>
                  <a:prstClr val="black"/>
                </a:solidFill>
                <a:latin typeface="楷体" pitchFamily="49" charset="-122"/>
                <a:ea typeface="楷体" pitchFamily="49" charset="-122"/>
              </a:rPr>
              <a:t>1584</a:t>
            </a:r>
            <a:r>
              <a:rPr lang="zh-CN" altLang="en-US" sz="2400" dirty="0">
                <a:solidFill>
                  <a:prstClr val="black"/>
                </a:solidFill>
                <a:latin typeface="楷体" pitchFamily="49" charset="-122"/>
                <a:ea typeface="楷体" pitchFamily="49" charset="-122"/>
              </a:rPr>
              <a:t>年布鲁诺的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论无限宇宙和世界</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太阳是普通恒星。</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比利时医生维萨里</a:t>
            </a:r>
            <a:r>
              <a:rPr lang="en-US" altLang="zh-CN" sz="2400" dirty="0">
                <a:solidFill>
                  <a:prstClr val="black"/>
                </a:solidFill>
                <a:latin typeface="楷体" pitchFamily="49" charset="-122"/>
                <a:ea typeface="楷体" pitchFamily="49" charset="-122"/>
              </a:rPr>
              <a:t>1543</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人体构造</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，医学领域革命的序幕，人非上帝所造的那样；</a:t>
            </a:r>
            <a:r>
              <a:rPr lang="en-US" altLang="zh-CN" sz="2400" dirty="0">
                <a:solidFill>
                  <a:prstClr val="black"/>
                </a:solidFill>
                <a:latin typeface="楷体" pitchFamily="49" charset="-122"/>
                <a:ea typeface="楷体" pitchFamily="49" charset="-122"/>
              </a:rPr>
              <a:t>1553</a:t>
            </a:r>
            <a:r>
              <a:rPr lang="zh-CN" altLang="en-US" sz="2400" dirty="0">
                <a:solidFill>
                  <a:prstClr val="black"/>
                </a:solidFill>
                <a:latin typeface="楷体" pitchFamily="49" charset="-122"/>
                <a:ea typeface="楷体" pitchFamily="49" charset="-122"/>
              </a:rPr>
              <a:t>年西班牙医生</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基督教的复兴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提出血液循环理论。</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上述书籍奠定了近代近代科学实验方法（对天体和有机体）和科学思想的基础。</a:t>
            </a: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4.1  </a:t>
            </a:r>
            <a:r>
              <a:rPr lang="zh-CN" altLang="en-US" dirty="0"/>
              <a:t>德国</a:t>
            </a:r>
            <a:endParaRPr lang="zh-CN" altLang="en-US" dirty="0"/>
          </a:p>
        </p:txBody>
      </p:sp>
      <p:sp>
        <p:nvSpPr>
          <p:cNvPr id="6" name="内容占位符 2"/>
          <p:cNvSpPr>
            <a:spLocks noGrp="1"/>
          </p:cNvSpPr>
          <p:nvPr>
            <p:ph idx="1"/>
          </p:nvPr>
        </p:nvSpPr>
        <p:spPr>
          <a:xfrm>
            <a:off x="256540" y="1130300"/>
            <a:ext cx="8800465" cy="5046980"/>
          </a:xfrm>
        </p:spPr>
        <p:txBody>
          <a:bodyPr>
            <a:noAutofit/>
          </a:bodyPr>
          <a:lstStyle/>
          <a:p>
            <a:pPr lvl="0"/>
            <a:r>
              <a:rPr lang="en-US" altLang="zh-CN" b="1" dirty="0">
                <a:solidFill>
                  <a:prstClr val="black"/>
                </a:solidFill>
                <a:latin typeface="楷体" pitchFamily="49" charset="-122"/>
                <a:ea typeface="楷体" pitchFamily="49" charset="-122"/>
              </a:rPr>
              <a:t>4.1.2 </a:t>
            </a:r>
            <a:r>
              <a:rPr lang="zh-CN" altLang="en-US" b="1" dirty="0">
                <a:solidFill>
                  <a:prstClr val="black"/>
                </a:solidFill>
                <a:latin typeface="楷体" pitchFamily="49" charset="-122"/>
                <a:ea typeface="楷体" pitchFamily="49" charset="-122"/>
              </a:rPr>
              <a:t>德国的专利法律制度</a:t>
            </a:r>
            <a:endParaRPr lang="zh-CN" altLang="en-US" b="1"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在德国，专利是一个狭义概念，类似于我国的发明，适用《专利法》，对于实用新型适用《实用新型法》，对于外观设计则适用《外观设计法》。</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1876年德国颁布了第一部《外观设计法》（DesignG），此后经历了1986年、1998年、2004年和2014年四次大的修改。德国“外观设计”是指一个完整产品或其一部分的二维或三维的外观形式，该外观形式尤其通过产品本身或者其装饰件的线条、轮廓、色彩、造型、表面结构或材料的特征表现；“产品”是任何工业品或手工产品，包括包装、装潢、图形标志、印刷字样以及组装成一个复杂产品的零部件；计算机程序不视为产品。目前，德国对外观设计采用注册制，申请时只进行形式审查、不审查新颖性和独创性（独特性）。德国外观设计的保护期限为自申请日起最长25年。</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1877年德国颁布了第一部全国性专利法，即《专利法》（PatG）。这部法律确立了德国专利制度的基本框架，包括专利的保护范围、申请程序和专利权的效力等内容。后续，德国《专利法》又于1980年、2009年等经历了几次修改。德国“专利”可授予所有技术领域的发明，只要其是新颖的、具有创造性并适于工业应用。当发明是一项由生物材料组成的产品或者包含生物材料的产品，或者是一种制造、加工或应用该生物材料的方法时，也应当授予专利。</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4.1  </a:t>
            </a:r>
            <a:r>
              <a:rPr lang="zh-CN" altLang="en-US" dirty="0"/>
              <a:t>德国</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4.1.2 </a:t>
            </a:r>
            <a:r>
              <a:rPr lang="zh-CN" altLang="en-US" b="1" dirty="0">
                <a:solidFill>
                  <a:prstClr val="black"/>
                </a:solidFill>
                <a:latin typeface="楷体" pitchFamily="49" charset="-122"/>
                <a:ea typeface="楷体" pitchFamily="49" charset="-122"/>
              </a:rPr>
              <a:t>德国的专利法律制度</a:t>
            </a:r>
            <a:endParaRPr lang="zh-CN" altLang="en-US" b="1"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1891年德国颁布了第一部《实用新型法》（GebrMG），此后于1936年、1986年、1998年等经历过几次修改。德国“实用新型”保护新颖的、具有创造性的且适于工业应用的发明；与我国类似，方法也不属于德国实用新型的保护对象。</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在德国当下，专利和实用新型可以通过向德国专利商标局（DPMA）或联邦司法部在联邦法律公报中公告指定的专利信息中心分别申报专利和实用新型申请来获得；但可能包含国家秘密的申请，不得向专利信息中心递交。德国的专利和实用新型还可以通过欧洲专利申请或PCT申请指定德国来获得。</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尽管德国专利制度的建立比英、美、法等国要晚，但由于其在专利保护方面有自己的独到之处，因而在世界上有较大的影响，井为一些国家如挪威、芬兰、丹麦、瑞典、荷兰、中国和日本等国所效仿。</a:t>
            </a: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4.1  </a:t>
            </a:r>
            <a:r>
              <a:rPr lang="zh-CN" altLang="en-US" dirty="0"/>
              <a:t>德国</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4.1.3 </a:t>
            </a:r>
            <a:r>
              <a:rPr lang="zh-CN" altLang="en-US" b="1" dirty="0">
                <a:solidFill>
                  <a:prstClr val="black"/>
                </a:solidFill>
                <a:latin typeface="楷体" pitchFamily="49" charset="-122"/>
                <a:ea typeface="楷体" pitchFamily="49" charset="-122"/>
              </a:rPr>
              <a:t>德国的商标法律制度</a:t>
            </a:r>
            <a:endParaRPr lang="en-US" altLang="zh-CN" b="1"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1455</a:t>
            </a:r>
            <a:r>
              <a:rPr lang="zh-CN" altLang="en-US" sz="2400" dirty="0">
                <a:solidFill>
                  <a:prstClr val="black"/>
                </a:solidFill>
                <a:latin typeface="楷体" pitchFamily="49" charset="-122"/>
                <a:ea typeface="楷体" pitchFamily="49" charset="-122"/>
              </a:rPr>
              <a:t>年，德国人古登堡第一次用中国人发明的活字印刷技术印出了</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圣经</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由于印刷用的是油墨，克服了水墨印刷的不足，这项印刷技术很快风靡欧洲。在德国，开始与商标沾边的便是古登堡采用活字之后的印刷品。那是因为当时的印刷出版者们竞相使用活字印刷术，而印出的同种书籍装帧、质量各异。</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为了将自己质量较高的印刷品与他人质量较低的印刷品区分开来，以为了增加自身在市场上的竞争力，部分印刷者们开始在其书面装饰中增加一定的标识。</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德国于</a:t>
            </a:r>
            <a:r>
              <a:rPr lang="en-US" altLang="zh-CN" sz="2400" dirty="0">
                <a:solidFill>
                  <a:prstClr val="black"/>
                </a:solidFill>
                <a:latin typeface="楷体" pitchFamily="49" charset="-122"/>
                <a:ea typeface="楷体" pitchFamily="49" charset="-122"/>
              </a:rPr>
              <a:t>1874</a:t>
            </a:r>
            <a:r>
              <a:rPr lang="zh-CN" altLang="en-US" sz="2400" dirty="0">
                <a:solidFill>
                  <a:prstClr val="black"/>
                </a:solidFill>
                <a:latin typeface="楷体" pitchFamily="49" charset="-122"/>
                <a:ea typeface="楷体" pitchFamily="49" charset="-122"/>
              </a:rPr>
              <a:t>年颁布了注册商标法</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4.1  </a:t>
            </a:r>
            <a:r>
              <a:rPr lang="zh-CN" altLang="en-US" dirty="0"/>
              <a:t>德国</a:t>
            </a:r>
            <a:endParaRPr lang="zh-CN" altLang="en-US" dirty="0"/>
          </a:p>
        </p:txBody>
      </p:sp>
      <p:sp>
        <p:nvSpPr>
          <p:cNvPr id="6" name="内容占位符 2"/>
          <p:cNvSpPr>
            <a:spLocks noGrp="1"/>
          </p:cNvSpPr>
          <p:nvPr>
            <p:ph idx="1"/>
          </p:nvPr>
        </p:nvSpPr>
        <p:spPr>
          <a:xfrm>
            <a:off x="495300" y="1130300"/>
            <a:ext cx="8140700" cy="5325110"/>
          </a:xfrm>
        </p:spPr>
        <p:txBody>
          <a:bodyPr>
            <a:noAutofit/>
          </a:bodyPr>
          <a:lstStyle/>
          <a:p>
            <a:pPr lvl="0"/>
            <a:r>
              <a:rPr lang="en-US" altLang="zh-CN" b="1" dirty="0">
                <a:solidFill>
                  <a:prstClr val="black"/>
                </a:solidFill>
                <a:latin typeface="楷体" pitchFamily="49" charset="-122"/>
                <a:ea typeface="楷体" pitchFamily="49" charset="-122"/>
              </a:rPr>
              <a:t>4.1.4 </a:t>
            </a:r>
            <a:r>
              <a:rPr lang="zh-CN" altLang="en-US" b="1" dirty="0">
                <a:solidFill>
                  <a:prstClr val="black"/>
                </a:solidFill>
                <a:latin typeface="楷体" pitchFamily="49" charset="-122"/>
                <a:ea typeface="楷体" pitchFamily="49" charset="-122"/>
              </a:rPr>
              <a:t>德国的版权法律制度</a:t>
            </a:r>
            <a:endParaRPr lang="en-US" altLang="zh-CN" b="1"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据历史学家研究，19世纪初的德国并没有有效的版权立法，德国第一部现代版权法是1837年的《普鲁士版权法》，但即便如此，作者和出版商也能前往德国的另一个州来规避其裁决。德国现行版权法（（Urheberrechtsgesetz，UrhG））于1965年颁布，1974年修订。</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德国的版权制度具有典型的大陆法系特点。它只承认作者本人可以享有原始版权，德国版权法保护作者的精神权利，也保护艺术作品版税追续权。德国版权法不允许转让精神权利，也不允许全部转让经济权利，仅允许版权部分转让。对于一切版权许可证合同，无论是否独占，都必须在时间、地域或权项上限制，不允许在整个版权保护期内把全部版权权项向某个人发放。同时德国版权法是世界版权法中最早对家庭录音及录像制品的法律地位作出规定的，版权保护期为作者有生之年加死后七十年。</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在版权的作品利用方面，德国不仅靠《版权法》，而且还靠《出版合同法》。版权法调节一般的版权许可证交易，出版合同法调节作者与出版者之间的版权许可证交易。</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4.2  </a:t>
            </a:r>
            <a:r>
              <a:rPr lang="zh-CN" altLang="en-US" dirty="0"/>
              <a:t>日本</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4.2.1 </a:t>
            </a:r>
            <a:r>
              <a:rPr lang="zh-CN" altLang="en-US" b="1" dirty="0">
                <a:solidFill>
                  <a:prstClr val="black"/>
                </a:solidFill>
                <a:latin typeface="楷体" pitchFamily="49" charset="-122"/>
                <a:ea typeface="楷体" pitchFamily="49" charset="-122"/>
              </a:rPr>
              <a:t>简介</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日本在明治维新以后，政治、经济、法律等各项制度都完全学习西方。在</a:t>
            </a:r>
            <a:r>
              <a:rPr lang="en-US" altLang="zh-CN" sz="2000" dirty="0">
                <a:solidFill>
                  <a:prstClr val="black"/>
                </a:solidFill>
                <a:latin typeface="楷体" pitchFamily="49" charset="-122"/>
                <a:ea typeface="楷体" pitchFamily="49" charset="-122"/>
              </a:rPr>
              <a:t>1874</a:t>
            </a:r>
            <a:r>
              <a:rPr lang="zh-CN" altLang="en-US" sz="2000" dirty="0">
                <a:solidFill>
                  <a:prstClr val="black"/>
                </a:solidFill>
                <a:latin typeface="楷体" pitchFamily="49" charset="-122"/>
                <a:ea typeface="楷体" pitchFamily="49" charset="-122"/>
              </a:rPr>
              <a:t>年的自由民权运动之后，日本的第一部专利法制定于</a:t>
            </a:r>
            <a:r>
              <a:rPr lang="en-US" altLang="zh-CN" sz="2000" dirty="0">
                <a:solidFill>
                  <a:prstClr val="black"/>
                </a:solidFill>
                <a:latin typeface="楷体" pitchFamily="49" charset="-122"/>
                <a:ea typeface="楷体" pitchFamily="49" charset="-122"/>
              </a:rPr>
              <a:t>1885</a:t>
            </a:r>
            <a:r>
              <a:rPr lang="zh-CN" altLang="en-US" sz="2000" dirty="0">
                <a:solidFill>
                  <a:prstClr val="black"/>
                </a:solidFill>
                <a:latin typeface="楷体" pitchFamily="49" charset="-122"/>
                <a:ea typeface="楷体" pitchFamily="49" charset="-122"/>
              </a:rPr>
              <a:t>年，比明治宪法还早。于</a:t>
            </a:r>
            <a:r>
              <a:rPr lang="en-US" altLang="zh-CN" sz="2000" dirty="0">
                <a:solidFill>
                  <a:prstClr val="black"/>
                </a:solidFill>
                <a:latin typeface="楷体" pitchFamily="49" charset="-122"/>
                <a:ea typeface="楷体" pitchFamily="49" charset="-122"/>
              </a:rPr>
              <a:t>1889</a:t>
            </a:r>
            <a:r>
              <a:rPr lang="zh-CN" altLang="en-US" sz="2000" dirty="0">
                <a:solidFill>
                  <a:prstClr val="black"/>
                </a:solidFill>
                <a:latin typeface="楷体" pitchFamily="49" charset="-122"/>
                <a:ea typeface="楷体" pitchFamily="49" charset="-122"/>
              </a:rPr>
              <a:t>年颁布明治宪法，实行君主立宪；在经济方面采取了以民营工厂为中心的经济结构，国家对私人财产权的确认和保护已日趋巩固，再加上日本大量引进西方技术设备，重金聘用外国专家和技术人才，向国外派遣留学生，举办近代教育，培养科技人才。</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到</a:t>
            </a:r>
            <a:r>
              <a:rPr lang="en-US" altLang="zh-CN" sz="2000" dirty="0">
                <a:solidFill>
                  <a:prstClr val="black"/>
                </a:solidFill>
                <a:latin typeface="楷体" pitchFamily="49" charset="-122"/>
                <a:ea typeface="楷体" pitchFamily="49" charset="-122"/>
              </a:rPr>
              <a:t>19</a:t>
            </a:r>
            <a:r>
              <a:rPr lang="zh-CN" altLang="en-US" sz="2000" dirty="0">
                <a:solidFill>
                  <a:prstClr val="black"/>
                </a:solidFill>
                <a:latin typeface="楷体" pitchFamily="49" charset="-122"/>
                <a:ea typeface="楷体" pitchFamily="49" charset="-122"/>
              </a:rPr>
              <a:t>世纪</a:t>
            </a:r>
            <a:r>
              <a:rPr lang="en-US" altLang="zh-CN" sz="2000" dirty="0">
                <a:solidFill>
                  <a:prstClr val="black"/>
                </a:solidFill>
                <a:latin typeface="楷体" pitchFamily="49" charset="-122"/>
                <a:ea typeface="楷体" pitchFamily="49" charset="-122"/>
              </a:rPr>
              <a:t>90</a:t>
            </a:r>
            <a:r>
              <a:rPr lang="zh-CN" altLang="en-US" sz="2000" dirty="0">
                <a:solidFill>
                  <a:prstClr val="black"/>
                </a:solidFill>
                <a:latin typeface="楷体" pitchFamily="49" charset="-122"/>
                <a:ea typeface="楷体" pitchFamily="49" charset="-122"/>
              </a:rPr>
              <a:t>年代，日本基本完成“第一次工业革命”。在这样的政治、经济和法律背景下，专利制度在日本找到了适合自身发展的土壤，而专利制度又进一步推动了日本经济技术的发展，为日本在</a:t>
            </a:r>
            <a:r>
              <a:rPr lang="en-US" altLang="zh-CN" sz="2000" dirty="0">
                <a:solidFill>
                  <a:prstClr val="black"/>
                </a:solidFill>
                <a:latin typeface="楷体" pitchFamily="49" charset="-122"/>
                <a:ea typeface="楷体" pitchFamily="49" charset="-122"/>
              </a:rPr>
              <a:t>20</a:t>
            </a:r>
            <a:r>
              <a:rPr lang="zh-CN" altLang="en-US" sz="2000" dirty="0">
                <a:solidFill>
                  <a:prstClr val="black"/>
                </a:solidFill>
                <a:latin typeface="楷体" pitchFamily="49" charset="-122"/>
                <a:ea typeface="楷体" pitchFamily="49" charset="-122"/>
              </a:rPr>
              <a:t>世纪六七十年代的崛起发挥了重要的作用。</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在学习西方专利制度方面，日本不仅善于引进、同化国外的专利制度，而且还有效地利用专利制度保护外国人的专利权和商标权等，作为欧美各国放弃迄今所得利益的代价，废除过去不平等条约。日本以保护知识产权为手段，达到了条约修改的目的，有力地促进了其自主的近代化进程。</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4.2  </a:t>
            </a:r>
            <a:r>
              <a:rPr lang="zh-CN" altLang="en-US" dirty="0"/>
              <a:t>日本</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4.2.2 </a:t>
            </a:r>
            <a:r>
              <a:rPr lang="zh-CN" altLang="en-US" b="1" dirty="0">
                <a:solidFill>
                  <a:prstClr val="black"/>
                </a:solidFill>
                <a:latin typeface="楷体" pitchFamily="49" charset="-122"/>
                <a:ea typeface="楷体" pitchFamily="49" charset="-122"/>
              </a:rPr>
              <a:t>日本的专利法律制度</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1868</a:t>
            </a:r>
            <a:r>
              <a:rPr lang="zh-CN" altLang="en-US" sz="2400" dirty="0">
                <a:solidFill>
                  <a:prstClr val="black"/>
                </a:solidFill>
                <a:latin typeface="楷体" pitchFamily="49" charset="-122"/>
                <a:ea typeface="楷体" pitchFamily="49" charset="-122"/>
              </a:rPr>
              <a:t>年，明治政府宣告日本帝国要进行现代化，在其誓文中声称：“求知识于世界，以振皇基。”仅仅</a:t>
            </a:r>
            <a:r>
              <a:rPr lang="en-US" altLang="zh-CN" sz="2400" dirty="0">
                <a:solidFill>
                  <a:prstClr val="black"/>
                </a:solidFill>
                <a:latin typeface="楷体" pitchFamily="49" charset="-122"/>
                <a:ea typeface="楷体" pitchFamily="49" charset="-122"/>
              </a:rPr>
              <a:t>3</a:t>
            </a:r>
            <a:r>
              <a:rPr lang="zh-CN" altLang="en-US" sz="2400" dirty="0">
                <a:solidFill>
                  <a:prstClr val="black"/>
                </a:solidFill>
                <a:latin typeface="楷体" pitchFamily="49" charset="-122"/>
                <a:ea typeface="楷体" pitchFamily="49" charset="-122"/>
              </a:rPr>
              <a:t>年之后，日本首部专利法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专卖简则</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即获颁布。该法共</a:t>
            </a:r>
            <a:r>
              <a:rPr lang="en-US" altLang="zh-CN" sz="2400" dirty="0">
                <a:solidFill>
                  <a:prstClr val="black"/>
                </a:solidFill>
                <a:latin typeface="楷体" pitchFamily="49" charset="-122"/>
                <a:ea typeface="楷体" pitchFamily="49" charset="-122"/>
              </a:rPr>
              <a:t>19</a:t>
            </a:r>
            <a:r>
              <a:rPr lang="zh-CN" altLang="en-US" sz="2400" dirty="0">
                <a:solidFill>
                  <a:prstClr val="black"/>
                </a:solidFill>
                <a:latin typeface="楷体" pitchFamily="49" charset="-122"/>
                <a:ea typeface="楷体" pitchFamily="49" charset="-122"/>
              </a:rPr>
              <a:t>条，简则开宗明义：“任何物品的发明人，在近来专卖御差的管辖下，有申请者，均可按规定向内民部省提出申请。”但是由于没有合适的机构和人员检查申请，而且从幕府的禁止发明创造到明治时代鼓励创新走得过快，该部法律在一年内即被撤销，但是专利思想已经深入人心。</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专卖简则</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废止后，不少发明人都陷入穷困、悲惨的境地，这与尽快改变技术落后面貌、迅速发展民族经济、提高日本国际地位的客观需要极不适应。于是从</a:t>
            </a:r>
            <a:r>
              <a:rPr lang="en-US" altLang="zh-CN" sz="2400" dirty="0">
                <a:solidFill>
                  <a:prstClr val="black"/>
                </a:solidFill>
                <a:latin typeface="楷体" pitchFamily="49" charset="-122"/>
                <a:ea typeface="楷体" pitchFamily="49" charset="-122"/>
              </a:rPr>
              <a:t>1879</a:t>
            </a:r>
            <a:r>
              <a:rPr lang="zh-CN" altLang="en-US" sz="2400" dirty="0">
                <a:solidFill>
                  <a:prstClr val="black"/>
                </a:solidFill>
                <a:latin typeface="楷体" pitchFamily="49" charset="-122"/>
                <a:ea typeface="楷体" pitchFamily="49" charset="-122"/>
              </a:rPr>
              <a:t>年开始，日本政府重新研究建立专利制度。此后有</a:t>
            </a:r>
            <a:r>
              <a:rPr lang="en-US" altLang="zh-CN" sz="2400" dirty="0">
                <a:solidFill>
                  <a:prstClr val="black"/>
                </a:solidFill>
                <a:latin typeface="楷体" pitchFamily="49" charset="-122"/>
                <a:ea typeface="楷体" pitchFamily="49" charset="-122"/>
              </a:rPr>
              <a:t>1885</a:t>
            </a:r>
            <a:r>
              <a:rPr lang="zh-CN" altLang="en-US" sz="2400" dirty="0">
                <a:solidFill>
                  <a:prstClr val="black"/>
                </a:solidFill>
                <a:latin typeface="楷体" pitchFamily="49" charset="-122"/>
                <a:ea typeface="楷体" pitchFamily="49" charset="-122"/>
              </a:rPr>
              <a:t>年的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专卖专利条例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a:t>
            </a:r>
            <a:r>
              <a:rPr lang="en-US" altLang="zh-CN" sz="2400" dirty="0">
                <a:solidFill>
                  <a:prstClr val="black"/>
                </a:solidFill>
                <a:latin typeface="楷体" pitchFamily="49" charset="-122"/>
                <a:ea typeface="楷体" pitchFamily="49" charset="-122"/>
              </a:rPr>
              <a:t>1888</a:t>
            </a:r>
            <a:r>
              <a:rPr lang="zh-CN" altLang="en-US" sz="2400" dirty="0">
                <a:solidFill>
                  <a:prstClr val="black"/>
                </a:solidFill>
                <a:latin typeface="楷体" pitchFamily="49" charset="-122"/>
                <a:ea typeface="楷体" pitchFamily="49" charset="-122"/>
              </a:rPr>
              <a:t>年的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专利条例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a:t>
            </a:r>
            <a:r>
              <a:rPr lang="en-US" altLang="zh-CN" sz="2400" dirty="0">
                <a:solidFill>
                  <a:prstClr val="black"/>
                </a:solidFill>
                <a:latin typeface="楷体" pitchFamily="49" charset="-122"/>
                <a:ea typeface="楷体" pitchFamily="49" charset="-122"/>
              </a:rPr>
              <a:t>1899</a:t>
            </a:r>
            <a:r>
              <a:rPr lang="zh-CN" altLang="en-US" sz="2400" dirty="0">
                <a:solidFill>
                  <a:prstClr val="black"/>
                </a:solidFill>
                <a:latin typeface="楷体" pitchFamily="49" charset="-122"/>
                <a:ea typeface="楷体" pitchFamily="49" charset="-122"/>
              </a:rPr>
              <a:t>年正式将</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专利条例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更名为</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专利法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，并沿用至今。</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4.2  </a:t>
            </a:r>
            <a:r>
              <a:rPr lang="zh-CN" altLang="en-US" dirty="0"/>
              <a:t>日本</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4.2.2 </a:t>
            </a:r>
            <a:r>
              <a:rPr lang="zh-CN" altLang="en-US" b="1" dirty="0">
                <a:solidFill>
                  <a:prstClr val="black"/>
                </a:solidFill>
                <a:latin typeface="楷体" pitchFamily="49" charset="-122"/>
                <a:ea typeface="楷体" pitchFamily="49" charset="-122"/>
              </a:rPr>
              <a:t>日本的版权法律制度</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明治维新是日本近代史上划时代的资产阶级改良运动。明治政府成立之后，确立了引进西洋资产阶级民主政治制度，摄取海外文明、文化的国策。在这种政策的刺激下，日本国内曾出现过从明治元年到明知二十二年的翻译出版西洋书籍的高潮。</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明治二年（</a:t>
            </a:r>
            <a:r>
              <a:rPr lang="en-US" altLang="zh-CN" sz="2400" dirty="0">
                <a:solidFill>
                  <a:prstClr val="black"/>
                </a:solidFill>
                <a:latin typeface="楷体" pitchFamily="49" charset="-122"/>
                <a:ea typeface="楷体" pitchFamily="49" charset="-122"/>
              </a:rPr>
              <a:t>1869</a:t>
            </a:r>
            <a:r>
              <a:rPr lang="zh-CN" altLang="en-US" sz="2400" dirty="0">
                <a:solidFill>
                  <a:prstClr val="black"/>
                </a:solidFill>
                <a:latin typeface="楷体" pitchFamily="49" charset="-122"/>
                <a:ea typeface="楷体" pitchFamily="49" charset="-122"/>
              </a:rPr>
              <a:t>年），明治政府颁布的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出版条例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规定：“出版图书者受官家之保护，享有专卖权。”但这还不是现代意义上的著作权法规，不过是明治政府为严厉限制言论自由而颁布的书报审查法令而已。</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明治八年，明治政府对</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出版条例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进行修订，将给与出版者的专卖权确定了</a:t>
            </a:r>
            <a:r>
              <a:rPr lang="en-US" altLang="zh-CN" sz="2400" dirty="0">
                <a:solidFill>
                  <a:prstClr val="black"/>
                </a:solidFill>
                <a:latin typeface="楷体" pitchFamily="49" charset="-122"/>
                <a:ea typeface="楷体" pitchFamily="49" charset="-122"/>
              </a:rPr>
              <a:t>30</a:t>
            </a:r>
            <a:r>
              <a:rPr lang="zh-CN" altLang="en-US" sz="2400" dirty="0">
                <a:solidFill>
                  <a:prstClr val="black"/>
                </a:solidFill>
                <a:latin typeface="楷体" pitchFamily="49" charset="-122"/>
                <a:ea typeface="楷体" pitchFamily="49" charset="-122"/>
              </a:rPr>
              <a:t>年，并明确规定这种“专卖权”叫做“版权”。版权的概念在日本正式使用便是从该条例开始的。</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4.2  </a:t>
            </a:r>
            <a:r>
              <a:rPr lang="zh-CN" altLang="en-US" dirty="0"/>
              <a:t>日本</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4.2.2 </a:t>
            </a:r>
            <a:r>
              <a:rPr lang="zh-CN" altLang="en-US" b="1" dirty="0">
                <a:solidFill>
                  <a:prstClr val="black"/>
                </a:solidFill>
                <a:latin typeface="楷体" pitchFamily="49" charset="-122"/>
                <a:ea typeface="楷体" pitchFamily="49" charset="-122"/>
              </a:rPr>
              <a:t>日本的版权法律制度</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sz="2400" dirty="0">
                <a:solidFill>
                  <a:prstClr val="black"/>
                </a:solidFill>
                <a:latin typeface="楷体" pitchFamily="49" charset="-122"/>
                <a:ea typeface="楷体" pitchFamily="49" charset="-122"/>
              </a:rPr>
              <a:t>明治维新是日本近代史上划时代的资产阶级改良运动。明治政府成立之后，确立了引进西洋资产阶级民主政治制度，摄取海外文明、文化的国策。在这种政策的刺激下，日本国内曾出现过从明治元年到明知二十二年的翻译出版西洋书籍的高潮。明治二年（1869年），明治政府颁布的《出版条例》规定：“出版图书者受官家之保护，享有专卖权。”但这还不是现代意义上的著作权法规，不过是明治政府为严厉限制言论自由而颁布的书报审查法令而已。明治八年（1875年），明治政府对《出版条例》进行修订，将给与出版者的专卖权确定了30年，并明确规定这种“专卖权”叫做“版权”。版权的概念在日本正式使用便是从该条例开始的。</a:t>
            </a:r>
            <a:endParaRPr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4.2  </a:t>
            </a:r>
            <a:r>
              <a:rPr lang="zh-CN" altLang="en-US" dirty="0"/>
              <a:t>日本</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4.2.2 </a:t>
            </a:r>
            <a:r>
              <a:rPr lang="zh-CN" altLang="en-US" b="1" dirty="0">
                <a:solidFill>
                  <a:prstClr val="black"/>
                </a:solidFill>
                <a:latin typeface="楷体" pitchFamily="49" charset="-122"/>
                <a:ea typeface="楷体" pitchFamily="49" charset="-122"/>
              </a:rPr>
              <a:t>日本的版权法律制度</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sz="2000" dirty="0">
                <a:solidFill>
                  <a:prstClr val="black"/>
                </a:solidFill>
                <a:latin typeface="楷体" pitchFamily="49" charset="-122"/>
                <a:ea typeface="楷体" pitchFamily="49" charset="-122"/>
              </a:rPr>
              <a:t>1887年，日本的著作权制度发生了深刻的变化。一是颁布了《版权条例》，这是明治以来第一次单独颁布的著作权保护的法规，将版权产生的方式由过去的“特别许可”改为“登记”的方式。二是颁布了《脚本乐谱版权条例》，承认脚本、乐谱等著作的版权。三是颁布了《摄影作品版权条例》，承认摄影作品的版权。后两个条例的颁布扩大了著作权法保护的客体范围，这说明当时的日本人对版权概念的认识发生了新的变化。1893年，明治政府将上述三个版权条例合为一体，命名为《版权法》。</a:t>
            </a:r>
            <a:endParaRPr sz="2000" dirty="0">
              <a:solidFill>
                <a:prstClr val="black"/>
              </a:solidFill>
              <a:latin typeface="楷体" pitchFamily="49" charset="-122"/>
              <a:ea typeface="楷体" pitchFamily="49" charset="-122"/>
            </a:endParaRPr>
          </a:p>
          <a:p>
            <a:pPr lvl="0">
              <a:buFont typeface="Wingdings" panose="05000000000000000000" pitchFamily="2" charset="2"/>
              <a:buChar char="l"/>
            </a:pPr>
            <a:r>
              <a:rPr sz="2000" dirty="0">
                <a:solidFill>
                  <a:prstClr val="black"/>
                </a:solidFill>
                <a:latin typeface="楷体" pitchFamily="49" charset="-122"/>
                <a:ea typeface="楷体" pitchFamily="49" charset="-122"/>
              </a:rPr>
              <a:t>1899年，日本颁布了《著作权法》，确立了近代著作权保护制度。制定此法的直接目的是为加入《伯尔尼公约》作准备。这部著作权法与以往法规相比，有如下变化：一是保护客体增加了雕刻、模型等组品；二是废除登记手续，采用无手续的方式；三是保护期限定为作者死后30年止；四是强化作者人身权内容；五是在日本境内首次发表的外国人的著作，享受日本“国民待遇”。这部《著作权法》从1899年颁布到昭和四十五年（1970年）废止，期间也经过多次修订，主要是扩大著作权的保护范围。</a:t>
            </a:r>
            <a:endParaRPr sz="2000" dirty="0">
              <a:solidFill>
                <a:prstClr val="black"/>
              </a:solidFill>
              <a:latin typeface="楷体" pitchFamily="49" charset="-122"/>
              <a:ea typeface="楷体" pitchFamily="49" charset="-122"/>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4.2  </a:t>
            </a:r>
            <a:r>
              <a:rPr lang="zh-CN" altLang="en-US" dirty="0"/>
              <a:t>日本</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4.2.2 </a:t>
            </a:r>
            <a:r>
              <a:rPr lang="zh-CN" altLang="en-US" b="1" dirty="0">
                <a:solidFill>
                  <a:prstClr val="black"/>
                </a:solidFill>
                <a:latin typeface="楷体" pitchFamily="49" charset="-122"/>
                <a:ea typeface="楷体" pitchFamily="49" charset="-122"/>
              </a:rPr>
              <a:t>日本的版权法律制度</a:t>
            </a:r>
            <a:endParaRPr lang="en-US" altLang="zh-CN" dirty="0">
              <a:solidFill>
                <a:srgbClr val="FF0000"/>
              </a:solidFill>
              <a:latin typeface="楷体" pitchFamily="49" charset="-122"/>
              <a:ea typeface="楷体" pitchFamily="49" charset="-122"/>
            </a:endParaRPr>
          </a:p>
          <a:p>
            <a:pPr lvl="0">
              <a:buFont typeface="Wingdings" panose="05000000000000000000" pitchFamily="2" charset="2"/>
              <a:buChar char="l"/>
            </a:pPr>
            <a:r>
              <a:rPr sz="2000" dirty="0">
                <a:solidFill>
                  <a:prstClr val="black"/>
                </a:solidFill>
                <a:latin typeface="楷体" pitchFamily="49" charset="-122"/>
                <a:ea typeface="楷体" pitchFamily="49" charset="-122"/>
              </a:rPr>
              <a:t>日本进入20世纪30年代后，走上军国主义的道路，对外施行侵略的方针，对内则施行禁止言论、新闻、出版自由的政策。这期间，日本的著作权保护制度基本上处于被废止的状态。1956年1月28日，日本加入了《世界版权公约》。60年代后，日本经济进入了高速增长时期。现代科学技术的飞跃发展，使得新兴的著作媒介不断出现，与此同时著作权纠纷也日益增多，旧《著作权法》已经不能适应形势的发展。1970年日本国会通过了新修订的《著作权法》，即现行的《著作权法》，于1971年1月1日起开始实施。1971年《著作权法》的重大修改之处有：首先，延长保护期至作者死后50年止；其次，增设“著作权邻接权”部分，保护表演者、唱片制作者、广播者等的权益；最后，再次强化作者人身权的保护制度。1984年增设“唱片作者的借贷权”；1985年和1986年保护客体先后增加“电子计算机程序”和“数据库”，邻接权的保护客体增设了“有线广播”。</a:t>
            </a:r>
            <a:endParaRPr sz="2000" dirty="0">
              <a:solidFill>
                <a:prstClr val="black"/>
              </a:solidFill>
              <a:latin typeface="楷体" pitchFamily="49" charset="-122"/>
              <a:ea typeface="楷体" pitchFamily="49" charset="-122"/>
            </a:endParaRPr>
          </a:p>
          <a:p>
            <a:pPr lvl="0">
              <a:buFont typeface="Wingdings" panose="05000000000000000000" pitchFamily="2" charset="2"/>
              <a:buChar char="l"/>
            </a:pPr>
            <a:r>
              <a:rPr sz="2000" dirty="0">
                <a:solidFill>
                  <a:prstClr val="black"/>
                </a:solidFill>
                <a:latin typeface="楷体" pitchFamily="49" charset="-122"/>
                <a:ea typeface="楷体" pitchFamily="49" charset="-122"/>
              </a:rPr>
              <a:t>进入21世纪后，根据技术发展的需求，日本于2018年、2020年对其《著作权法》进行了较为重要的修订。例如，2020年的修订强化了打击网络盗版的措施。</a:t>
            </a:r>
            <a:endParaRPr sz="2000" dirty="0">
              <a:solidFill>
                <a:prstClr val="black"/>
              </a:solidFill>
              <a:latin typeface="楷体" pitchFamily="49" charset="-122"/>
              <a:ea typeface="楷体" pitchFamily="49"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 </a:t>
            </a:r>
            <a:r>
              <a:rPr lang="zh-CN" altLang="en-US" dirty="0"/>
              <a:t>工业革命时期科技发展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1.1.3 </a:t>
            </a:r>
            <a:r>
              <a:rPr lang="zh-CN" altLang="en-US" b="1" dirty="0">
                <a:latin typeface="+mn-ea"/>
                <a:ea typeface="+mn-ea"/>
              </a:rPr>
              <a:t>技术的铺垫</a:t>
            </a:r>
            <a:endParaRPr lang="en-US" altLang="zh-CN" b="1" dirty="0">
              <a:latin typeface="+mn-ea"/>
              <a:ea typeface="+mn-ea"/>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两河流域、古埃及、玛雅的技术，如制陶、玻璃技术、金属技术，造船技术，建筑技术，玉器制作技术等。</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希腊罗马时期的科学技术：欧几里得、阿基米德等</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伊斯兰数学、天文学、物理学、机械技术、炼金术</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化学、医药学；</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印度</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医学、数学、天文学、手工业技术</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中国：四大发明及冶金技术；但过于务实、崇尚先哲和经典、知识分子的价值观等束缚了科技发展</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中世纪：</a:t>
            </a:r>
            <a:r>
              <a:rPr lang="zh-CN" altLang="en-US" sz="2400" dirty="0">
                <a:solidFill>
                  <a:srgbClr val="FF0000"/>
                </a:solidFill>
                <a:latin typeface="楷体" pitchFamily="49" charset="-122"/>
                <a:ea typeface="楷体" pitchFamily="49" charset="-122"/>
              </a:rPr>
              <a:t>大学的建立</a:t>
            </a:r>
            <a:r>
              <a:rPr lang="zh-CN" altLang="en-US" sz="2400" dirty="0">
                <a:solidFill>
                  <a:prstClr val="black"/>
                </a:solidFill>
                <a:latin typeface="楷体" pitchFamily="49" charset="-122"/>
                <a:ea typeface="楷体" pitchFamily="49" charset="-122"/>
              </a:rPr>
              <a:t>，罗杰尔</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培根：只有实验方法才能给科学带来进步；水力的利用，鼓风炼铁；煤的使用</a:t>
            </a: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290662" y="2976231"/>
            <a:ext cx="7516454" cy="571800"/>
          </a:xfrm>
        </p:spPr>
        <p:txBody>
          <a:bodyPr/>
          <a:lstStyle/>
          <a:p>
            <a:r>
              <a:rPr lang="zh-CN" altLang="en-US" dirty="0"/>
              <a:t>世界科技发展与巴黎公约、伯尔尼公约和马德里商标协定</a:t>
            </a:r>
            <a:endParaRPr lang="zh-CN" altLang="en-US" dirty="0"/>
          </a:p>
        </p:txBody>
      </p:sp>
      <p:sp>
        <p:nvSpPr>
          <p:cNvPr id="6" name="标题 3"/>
          <p:cNvSpPr txBox="1"/>
          <p:nvPr/>
        </p:nvSpPr>
        <p:spPr>
          <a:xfrm>
            <a:off x="819231" y="2662582"/>
            <a:ext cx="7034107" cy="5718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rgbClr val="1E4B74"/>
                </a:solidFill>
                <a:latin typeface="华文中宋" panose="02010600040101010101" pitchFamily="2" charset="-122"/>
                <a:ea typeface="华文中宋" panose="02010600040101010101" pitchFamily="2" charset="-122"/>
                <a:cs typeface="+mj-cs"/>
              </a:defRPr>
            </a:lvl1pPr>
          </a:lstStyle>
          <a:p>
            <a:r>
              <a:rPr lang="en-US" altLang="zh-CN" dirty="0"/>
              <a:t>5</a:t>
            </a:r>
            <a:endParaRPr lang="zh-CN" alt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5.1  </a:t>
            </a:r>
            <a:r>
              <a:rPr lang="zh-CN" altLang="en-US" dirty="0"/>
              <a:t>巴黎公约</a:t>
            </a:r>
            <a:endParaRPr lang="zh-CN" altLang="en-US" dirty="0"/>
          </a:p>
        </p:txBody>
      </p:sp>
      <p:sp>
        <p:nvSpPr>
          <p:cNvPr id="8"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5.1.1 </a:t>
            </a:r>
            <a:r>
              <a:rPr lang="zh-CN" altLang="en-US" b="1" dirty="0">
                <a:solidFill>
                  <a:prstClr val="black"/>
                </a:solidFill>
                <a:latin typeface="楷体" pitchFamily="49" charset="-122"/>
                <a:ea typeface="楷体" pitchFamily="49" charset="-122"/>
              </a:rPr>
              <a:t>背景</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在有关保护工业产权的国际条约产生之前，各国要想获得工业产权的保护是很难的。比如专利在一国的公开会破坏它在其他国家的新颖性。到</a:t>
            </a:r>
            <a:r>
              <a:rPr lang="en-US" altLang="zh-CN" sz="2400" dirty="0">
                <a:solidFill>
                  <a:prstClr val="black"/>
                </a:solidFill>
                <a:latin typeface="楷体" pitchFamily="49" charset="-122"/>
                <a:ea typeface="楷体" pitchFamily="49" charset="-122"/>
              </a:rPr>
              <a:t>19</a:t>
            </a:r>
            <a:r>
              <a:rPr lang="zh-CN" altLang="en-US" sz="2400" dirty="0">
                <a:solidFill>
                  <a:prstClr val="black"/>
                </a:solidFill>
                <a:latin typeface="楷体" pitchFamily="49" charset="-122"/>
                <a:ea typeface="楷体" pitchFamily="49" charset="-122"/>
              </a:rPr>
              <a:t>世纪后半期，科学技术全球化趋势的加强以及国际贸易的增长，要求各国在保护工业产权的立法方面能够和谐和统一。</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1873</a:t>
            </a:r>
            <a:r>
              <a:rPr lang="zh-CN" altLang="en-US" sz="2400" dirty="0">
                <a:solidFill>
                  <a:prstClr val="black"/>
                </a:solidFill>
                <a:latin typeface="楷体" pitchFamily="49" charset="-122"/>
                <a:ea typeface="楷体" pitchFamily="49" charset="-122"/>
              </a:rPr>
              <a:t>年，当奥匈帝国政府要求其他国家参加在维也纳举办的一场有关发明的万国博览会时，许多国家的发明者考虑到对展览品没有充分的法律保护而不乐意参加。这促进了两方面的发展：</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第一、奥地利通过一项特别法对所有参加展览的外国发明、商标和工业品外观设计提供暂时性保护。</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第二、在维也纳召开关于进行“专利改革”的会议，在会议上通过若干实用的专利原则，并敦促各国要积极倡导专利制度保护以引起世界范围内对专利的关注，以“早日达成国际专利保护协约”。</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5.1  </a:t>
            </a:r>
            <a:r>
              <a:rPr lang="zh-CN" altLang="en-US" dirty="0"/>
              <a:t>巴黎公约</a:t>
            </a:r>
            <a:endParaRPr lang="zh-CN" altLang="en-US" dirty="0"/>
          </a:p>
        </p:txBody>
      </p:sp>
      <p:sp>
        <p:nvSpPr>
          <p:cNvPr id="8"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5.1.1 </a:t>
            </a:r>
            <a:r>
              <a:rPr lang="zh-CN" altLang="en-US" b="1" dirty="0">
                <a:solidFill>
                  <a:prstClr val="black"/>
                </a:solidFill>
                <a:latin typeface="楷体" pitchFamily="49" charset="-122"/>
                <a:ea typeface="楷体" pitchFamily="49" charset="-122"/>
              </a:rPr>
              <a:t>背景</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1878</a:t>
            </a:r>
            <a:r>
              <a:rPr lang="zh-CN" altLang="en-US" sz="2400" dirty="0">
                <a:solidFill>
                  <a:prstClr val="black"/>
                </a:solidFill>
                <a:latin typeface="楷体" pitchFamily="49" charset="-122"/>
                <a:ea typeface="楷体" pitchFamily="49" charset="-122"/>
              </a:rPr>
              <a:t>年在巴黎召开了一次有关工业产权的国际性会议，与会代表请求各国召集一次正式的国际会议以便解决在工业产权领域“统一立法”的问题。会后，法国准备了一份提议建立保护工业产权“国际联盟”的最终草案。</a:t>
            </a:r>
            <a:r>
              <a:rPr lang="en-US" altLang="zh-CN" sz="2400" dirty="0">
                <a:solidFill>
                  <a:prstClr val="black"/>
                </a:solidFill>
                <a:latin typeface="楷体" pitchFamily="49" charset="-122"/>
                <a:ea typeface="楷体" pitchFamily="49" charset="-122"/>
              </a:rPr>
              <a:t>1880</a:t>
            </a:r>
            <a:r>
              <a:rPr lang="zh-CN" altLang="en-US" sz="2400" dirty="0">
                <a:solidFill>
                  <a:prstClr val="black"/>
                </a:solidFill>
                <a:latin typeface="楷体" pitchFamily="49" charset="-122"/>
                <a:ea typeface="楷体" pitchFamily="49" charset="-122"/>
              </a:rPr>
              <a:t>年的巴黎国际会议上，采纳的一项草案公约，成为巴黎公约的主要实质性条款。</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5.1  </a:t>
            </a:r>
            <a:r>
              <a:rPr lang="zh-CN" altLang="en-US" dirty="0"/>
              <a:t>巴黎公约</a:t>
            </a:r>
            <a:endParaRPr lang="zh-CN" altLang="en-US" dirty="0"/>
          </a:p>
        </p:txBody>
      </p:sp>
      <p:sp>
        <p:nvSpPr>
          <p:cNvPr id="8"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5.1.2 </a:t>
            </a:r>
            <a:r>
              <a:rPr lang="zh-CN" altLang="en-US" b="1" dirty="0">
                <a:solidFill>
                  <a:prstClr val="black"/>
                </a:solidFill>
                <a:latin typeface="楷体" pitchFamily="49" charset="-122"/>
                <a:ea typeface="楷体" pitchFamily="49" charset="-122"/>
              </a:rPr>
              <a:t>内容</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保护工业产权巴黎公约</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于</a:t>
            </a:r>
            <a:r>
              <a:rPr lang="en-US" altLang="zh-CN" sz="2400" dirty="0">
                <a:solidFill>
                  <a:prstClr val="black"/>
                </a:solidFill>
                <a:latin typeface="楷体" pitchFamily="49" charset="-122"/>
                <a:ea typeface="楷体" pitchFamily="49" charset="-122"/>
              </a:rPr>
              <a:t>1883</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3</a:t>
            </a:r>
            <a:r>
              <a:rPr lang="zh-CN" altLang="en-US" sz="2400" dirty="0">
                <a:solidFill>
                  <a:prstClr val="black"/>
                </a:solidFill>
                <a:latin typeface="楷体" pitchFamily="49" charset="-122"/>
                <a:ea typeface="楷体" pitchFamily="49" charset="-122"/>
              </a:rPr>
              <a:t>月</a:t>
            </a:r>
            <a:r>
              <a:rPr lang="en-US" altLang="zh-CN" sz="2400" dirty="0">
                <a:solidFill>
                  <a:prstClr val="black"/>
                </a:solidFill>
                <a:latin typeface="楷体" pitchFamily="49" charset="-122"/>
                <a:ea typeface="楷体" pitchFamily="49" charset="-122"/>
              </a:rPr>
              <a:t>20</a:t>
            </a:r>
            <a:r>
              <a:rPr lang="zh-CN" altLang="en-US" sz="2400" dirty="0">
                <a:solidFill>
                  <a:prstClr val="black"/>
                </a:solidFill>
                <a:latin typeface="楷体" pitchFamily="49" charset="-122"/>
                <a:ea typeface="楷体" pitchFamily="49" charset="-122"/>
              </a:rPr>
              <a:t>日在巴黎召开的国际外交会议上签订，</a:t>
            </a:r>
            <a:r>
              <a:rPr lang="en-US" altLang="zh-CN" sz="2400" dirty="0">
                <a:solidFill>
                  <a:prstClr val="black"/>
                </a:solidFill>
                <a:latin typeface="楷体" pitchFamily="49" charset="-122"/>
                <a:ea typeface="楷体" pitchFamily="49" charset="-122"/>
              </a:rPr>
              <a:t>1884</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7</a:t>
            </a:r>
            <a:r>
              <a:rPr lang="zh-CN" altLang="en-US" sz="2400" dirty="0">
                <a:solidFill>
                  <a:prstClr val="black"/>
                </a:solidFill>
                <a:latin typeface="楷体" pitchFamily="49" charset="-122"/>
                <a:ea typeface="楷体" pitchFamily="49" charset="-122"/>
              </a:rPr>
              <a:t>月</a:t>
            </a:r>
            <a:r>
              <a:rPr lang="en-US" altLang="zh-CN" sz="2400" dirty="0">
                <a:solidFill>
                  <a:prstClr val="black"/>
                </a:solidFill>
                <a:latin typeface="楷体" pitchFamily="49" charset="-122"/>
                <a:ea typeface="楷体" pitchFamily="49" charset="-122"/>
              </a:rPr>
              <a:t>7</a:t>
            </a:r>
            <a:r>
              <a:rPr lang="zh-CN" altLang="en-US" sz="2400" dirty="0">
                <a:solidFill>
                  <a:prstClr val="black"/>
                </a:solidFill>
                <a:latin typeface="楷体" pitchFamily="49" charset="-122"/>
                <a:ea typeface="楷体" pitchFamily="49" charset="-122"/>
              </a:rPr>
              <a:t>日生效。其保护的对象为</a:t>
            </a:r>
            <a:r>
              <a:rPr lang="zh-CN" altLang="en-US" sz="2400" dirty="0">
                <a:solidFill>
                  <a:srgbClr val="FF0000"/>
                </a:solidFill>
                <a:latin typeface="楷体" pitchFamily="49" charset="-122"/>
                <a:ea typeface="楷体" pitchFamily="49" charset="-122"/>
              </a:rPr>
              <a:t>工业产权</a:t>
            </a:r>
            <a:r>
              <a:rPr lang="zh-CN" altLang="en-US" sz="2400" dirty="0">
                <a:solidFill>
                  <a:prstClr val="black"/>
                </a:solidFill>
                <a:latin typeface="楷体" pitchFamily="49" charset="-122"/>
                <a:ea typeface="楷体" pitchFamily="49" charset="-122"/>
              </a:rPr>
              <a:t>，包括发明专利权、实用新型、工业品外观设计、商标权、服务标记、厂商名称、产地标记或原产地名称以及制止不正当竞争等等。</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巴黎公约的基本目的是保证一成员国的工业产权在所有其他成员国都得到保护。但由于各成员国间的利益矛盾和立法差别，巴黎公约没能制定统一的工业产权法，而是以各成员国内立法为基础进行保护，因此它</a:t>
            </a:r>
            <a:r>
              <a:rPr lang="zh-CN" altLang="en-US" sz="2400" dirty="0">
                <a:solidFill>
                  <a:srgbClr val="FF0000"/>
                </a:solidFill>
                <a:latin typeface="楷体" pitchFamily="49" charset="-122"/>
                <a:ea typeface="楷体" pitchFamily="49" charset="-122"/>
              </a:rPr>
              <a:t>没有排除专利权效力的地域性</a:t>
            </a:r>
            <a:r>
              <a:rPr lang="zh-CN" altLang="en-US" sz="2400" dirty="0">
                <a:solidFill>
                  <a:prstClr val="black"/>
                </a:solidFill>
                <a:latin typeface="楷体" pitchFamily="49" charset="-122"/>
                <a:ea typeface="楷体" pitchFamily="49" charset="-122"/>
              </a:rPr>
              <a:t>。公约在尊重各成员的国内立法的同时，规定了各成员国必须共同遵守的几个基本原则，以协调各成员国的立法，使之与公约的规定相一致。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国民待遇原则、优先权原则、独立性原则、强制许可专利原则、驰名商标的保护、展览产品的临时保护。</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5.2  </a:t>
            </a:r>
            <a:r>
              <a:rPr lang="zh-CN" altLang="en-US" dirty="0"/>
              <a:t>伯尔尼公约</a:t>
            </a:r>
            <a:endParaRPr lang="zh-CN" altLang="en-US" dirty="0"/>
          </a:p>
        </p:txBody>
      </p:sp>
      <p:sp>
        <p:nvSpPr>
          <p:cNvPr id="8"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5.2.1 </a:t>
            </a:r>
            <a:r>
              <a:rPr lang="zh-CN" altLang="en-US" b="1" dirty="0">
                <a:solidFill>
                  <a:prstClr val="black"/>
                </a:solidFill>
                <a:latin typeface="楷体" pitchFamily="49" charset="-122"/>
                <a:ea typeface="楷体" pitchFamily="49" charset="-122"/>
              </a:rPr>
              <a:t>背景</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19</a:t>
            </a:r>
            <a:r>
              <a:rPr lang="zh-CN" altLang="en-US" sz="2400" dirty="0">
                <a:solidFill>
                  <a:prstClr val="black"/>
                </a:solidFill>
                <a:latin typeface="楷体" pitchFamily="49" charset="-122"/>
                <a:ea typeface="楷体" pitchFamily="49" charset="-122"/>
              </a:rPr>
              <a:t>世纪法国、英国的文学创作非常繁荣，虽然它们的国内保护体系都比较完善，但是它们的作品却在国外被随意使用。同时又随着著作权国际贸易市场的不断发展，各国逐渐意识到签订一个一般的多边条约的重要性。</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 </a:t>
            </a:r>
            <a:r>
              <a:rPr lang="en-US" altLang="zh-CN" sz="2400" dirty="0">
                <a:solidFill>
                  <a:prstClr val="black"/>
                </a:solidFill>
                <a:latin typeface="楷体" pitchFamily="49" charset="-122"/>
                <a:ea typeface="楷体" pitchFamily="49" charset="-122"/>
              </a:rPr>
              <a:t>1858</a:t>
            </a:r>
            <a:r>
              <a:rPr lang="zh-CN" altLang="en-US" sz="2400" dirty="0">
                <a:solidFill>
                  <a:prstClr val="black"/>
                </a:solidFill>
                <a:latin typeface="楷体" pitchFamily="49" charset="-122"/>
                <a:ea typeface="楷体" pitchFamily="49" charset="-122"/>
              </a:rPr>
              <a:t>年，英国、法国等</a:t>
            </a:r>
            <a:r>
              <a:rPr lang="en-US" altLang="zh-CN" sz="2400" dirty="0">
                <a:solidFill>
                  <a:prstClr val="black"/>
                </a:solidFill>
                <a:latin typeface="楷体" pitchFamily="49" charset="-122"/>
                <a:ea typeface="楷体" pitchFamily="49" charset="-122"/>
              </a:rPr>
              <a:t>14</a:t>
            </a:r>
            <a:r>
              <a:rPr lang="zh-CN" altLang="en-US" sz="2400" dirty="0">
                <a:solidFill>
                  <a:prstClr val="black"/>
                </a:solidFill>
                <a:latin typeface="楷体" pitchFamily="49" charset="-122"/>
                <a:ea typeface="楷体" pitchFamily="49" charset="-122"/>
              </a:rPr>
              <a:t>个国家的作家、科学家和法学家组成的代表在比利时举行了第一次国际文学大会，探讨万国知识产权法的问题。</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1879</a:t>
            </a:r>
            <a:r>
              <a:rPr lang="zh-CN" altLang="en-US" sz="2400" dirty="0">
                <a:solidFill>
                  <a:prstClr val="black"/>
                </a:solidFill>
                <a:latin typeface="楷体" pitchFamily="49" charset="-122"/>
                <a:ea typeface="楷体" pitchFamily="49" charset="-122"/>
              </a:rPr>
              <a:t>年在法国作者的推动下，一个非政府间国际组织</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国际文学艺术协会成立。</a:t>
            </a:r>
            <a:r>
              <a:rPr lang="en-US" altLang="zh-CN" sz="2400" dirty="0">
                <a:solidFill>
                  <a:prstClr val="black"/>
                </a:solidFill>
                <a:latin typeface="楷体" pitchFamily="49" charset="-122"/>
                <a:ea typeface="楷体" pitchFamily="49" charset="-122"/>
              </a:rPr>
              <a:t>1883</a:t>
            </a:r>
            <a:r>
              <a:rPr lang="zh-CN" altLang="en-US" sz="2400" dirty="0">
                <a:solidFill>
                  <a:prstClr val="black"/>
                </a:solidFill>
                <a:latin typeface="楷体" pitchFamily="49" charset="-122"/>
                <a:ea typeface="楷体" pitchFamily="49" charset="-122"/>
              </a:rPr>
              <a:t>年，国际文学艺术协会提出一项保护文学艺术作品的国际公约的草案，这就是后来的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保护文学和艺术作品伯尔尼公约</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。该公约于</a:t>
            </a:r>
            <a:r>
              <a:rPr lang="en-US" altLang="zh-CN" sz="2400" dirty="0">
                <a:solidFill>
                  <a:prstClr val="black"/>
                </a:solidFill>
                <a:latin typeface="楷体" pitchFamily="49" charset="-122"/>
                <a:ea typeface="楷体" pitchFamily="49" charset="-122"/>
              </a:rPr>
              <a:t>1886</a:t>
            </a:r>
            <a:r>
              <a:rPr lang="zh-CN" altLang="en-US" sz="2400" dirty="0">
                <a:solidFill>
                  <a:prstClr val="black"/>
                </a:solidFill>
                <a:latin typeface="楷体" pitchFamily="49" charset="-122"/>
                <a:ea typeface="楷体" pitchFamily="49" charset="-122"/>
              </a:rPr>
              <a:t>年由法国、英国等</a:t>
            </a:r>
            <a:r>
              <a:rPr lang="en-US" altLang="zh-CN" sz="2400" dirty="0">
                <a:solidFill>
                  <a:prstClr val="black"/>
                </a:solidFill>
                <a:latin typeface="楷体" pitchFamily="49" charset="-122"/>
                <a:ea typeface="楷体" pitchFamily="49" charset="-122"/>
              </a:rPr>
              <a:t>10</a:t>
            </a:r>
            <a:r>
              <a:rPr lang="zh-CN" altLang="en-US" sz="2400" dirty="0">
                <a:solidFill>
                  <a:prstClr val="black"/>
                </a:solidFill>
                <a:latin typeface="楷体" pitchFamily="49" charset="-122"/>
                <a:ea typeface="楷体" pitchFamily="49" charset="-122"/>
              </a:rPr>
              <a:t>个国家正式签署，并于</a:t>
            </a:r>
            <a:r>
              <a:rPr lang="en-US" altLang="zh-CN" sz="2400" dirty="0">
                <a:solidFill>
                  <a:prstClr val="black"/>
                </a:solidFill>
                <a:latin typeface="楷体" pitchFamily="49" charset="-122"/>
                <a:ea typeface="楷体" pitchFamily="49" charset="-122"/>
              </a:rPr>
              <a:t>1887</a:t>
            </a:r>
            <a:r>
              <a:rPr lang="zh-CN" altLang="en-US" sz="2400" dirty="0">
                <a:solidFill>
                  <a:prstClr val="black"/>
                </a:solidFill>
                <a:latin typeface="楷体" pitchFamily="49" charset="-122"/>
                <a:ea typeface="楷体" pitchFamily="49" charset="-122"/>
              </a:rPr>
              <a:t>年正式生效。这标志着国际版权保护体系的初步形成。</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5.2  </a:t>
            </a:r>
            <a:r>
              <a:rPr lang="zh-CN" altLang="en-US" dirty="0"/>
              <a:t>伯尔尼公约</a:t>
            </a:r>
            <a:endParaRPr lang="zh-CN" altLang="en-US" dirty="0"/>
          </a:p>
        </p:txBody>
      </p:sp>
      <p:sp>
        <p:nvSpPr>
          <p:cNvPr id="8"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5.2.2 </a:t>
            </a:r>
            <a:r>
              <a:rPr lang="zh-CN" altLang="en-US" b="1" dirty="0">
                <a:solidFill>
                  <a:prstClr val="black"/>
                </a:solidFill>
                <a:latin typeface="楷体" pitchFamily="49" charset="-122"/>
                <a:ea typeface="楷体" pitchFamily="49" charset="-122"/>
              </a:rPr>
              <a:t>发展</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摄影技术的出现，使得摄影作品成为著作权的一部分；</a:t>
            </a:r>
            <a:r>
              <a:rPr lang="en-US" altLang="zh-CN" sz="2400" dirty="0">
                <a:solidFill>
                  <a:prstClr val="black"/>
                </a:solidFill>
                <a:latin typeface="楷体" pitchFamily="49" charset="-122"/>
                <a:ea typeface="楷体" pitchFamily="49" charset="-122"/>
              </a:rPr>
              <a:t>1877</a:t>
            </a:r>
            <a:r>
              <a:rPr lang="zh-CN" altLang="en-US" sz="2400" dirty="0">
                <a:solidFill>
                  <a:prstClr val="black"/>
                </a:solidFill>
                <a:latin typeface="楷体" pitchFamily="49" charset="-122"/>
                <a:ea typeface="楷体" pitchFamily="49" charset="-122"/>
              </a:rPr>
              <a:t>年，爱迪生发明了世界上第一台留声机，此后录音技术、电影技术、复印技术、远程传播技术的出现，使传统著作权中的复制权和表演权都受到了巨大的冲击，作品的范围也相应地扩展到了录音录像作品和电影作品。</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5.2  </a:t>
            </a:r>
            <a:r>
              <a:rPr lang="zh-CN" altLang="en-US" dirty="0"/>
              <a:t>伯尔尼公约</a:t>
            </a:r>
            <a:endParaRPr lang="zh-CN" altLang="en-US" dirty="0"/>
          </a:p>
        </p:txBody>
      </p:sp>
      <p:sp>
        <p:nvSpPr>
          <p:cNvPr id="8"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5.2.3 </a:t>
            </a:r>
            <a:r>
              <a:rPr lang="zh-CN" altLang="en-US" b="1" dirty="0">
                <a:solidFill>
                  <a:prstClr val="black"/>
                </a:solidFill>
                <a:latin typeface="楷体" pitchFamily="49" charset="-122"/>
                <a:ea typeface="楷体" pitchFamily="49" charset="-122"/>
              </a:rPr>
              <a:t>内容</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a:t>
            </a:r>
            <a:r>
              <a:rPr lang="zh-CN" altLang="en-US" sz="2400" dirty="0">
                <a:solidFill>
                  <a:prstClr val="black"/>
                </a:solidFill>
                <a:latin typeface="楷体" pitchFamily="49" charset="-122"/>
                <a:ea typeface="楷体" pitchFamily="49" charset="-122"/>
              </a:rPr>
              <a:t>国民待遇原则</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自动保护原则</a:t>
            </a:r>
            <a:r>
              <a:rPr lang="en-US" altLang="zh-CN" sz="2400" dirty="0">
                <a:solidFill>
                  <a:prstClr val="black"/>
                </a:solidFill>
                <a:latin typeface="楷体" pitchFamily="49" charset="-122"/>
                <a:ea typeface="楷体" pitchFamily="49" charset="-122"/>
              </a:rPr>
              <a:t>, </a:t>
            </a:r>
            <a:r>
              <a:rPr lang="zh-CN" altLang="en-US" sz="2400" dirty="0">
                <a:solidFill>
                  <a:prstClr val="black"/>
                </a:solidFill>
                <a:latin typeface="楷体" pitchFamily="49" charset="-122"/>
                <a:ea typeface="楷体" pitchFamily="49" charset="-122"/>
              </a:rPr>
              <a:t>独立保护原则</a:t>
            </a:r>
            <a:r>
              <a:rPr lang="en-US" altLang="zh-CN" sz="2400" dirty="0">
                <a:solidFill>
                  <a:prstClr val="black"/>
                </a:solidFill>
                <a:latin typeface="楷体" pitchFamily="49" charset="-122"/>
                <a:ea typeface="楷体" pitchFamily="49" charset="-122"/>
              </a:rPr>
              <a:t>, </a:t>
            </a:r>
            <a:r>
              <a:rPr lang="zh-CN" altLang="en-US" sz="2400" dirty="0">
                <a:solidFill>
                  <a:prstClr val="black"/>
                </a:solidFill>
                <a:latin typeface="楷体" pitchFamily="49" charset="-122"/>
                <a:ea typeface="楷体" pitchFamily="49" charset="-122"/>
              </a:rPr>
              <a:t>最低保护限度原则</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2.</a:t>
            </a:r>
            <a:r>
              <a:rPr lang="zh-CN" altLang="en-US" sz="2400" dirty="0">
                <a:solidFill>
                  <a:prstClr val="black"/>
                </a:solidFill>
                <a:latin typeface="楷体" pitchFamily="49" charset="-122"/>
                <a:ea typeface="楷体" pitchFamily="49" charset="-122"/>
              </a:rPr>
              <a:t>应受保护的作品（缔约国国民或在缔约国首次发表的一切文学艺术作品，还包括演绎作品）、应受保护的权利（人身权和财产权）、权利受保护的期限</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3.</a:t>
            </a:r>
            <a:r>
              <a:rPr lang="zh-CN" altLang="en-US" sz="2400" dirty="0">
                <a:solidFill>
                  <a:prstClr val="black"/>
                </a:solidFill>
                <a:latin typeface="楷体" pitchFamily="49" charset="-122"/>
                <a:ea typeface="楷体" pitchFamily="49" charset="-122"/>
              </a:rPr>
              <a:t>公约自生效以来进行了</a:t>
            </a:r>
            <a:r>
              <a:rPr lang="en-US" altLang="zh-CN" sz="2400" dirty="0">
                <a:solidFill>
                  <a:prstClr val="black"/>
                </a:solidFill>
                <a:latin typeface="楷体" pitchFamily="49" charset="-122"/>
                <a:ea typeface="楷体" pitchFamily="49" charset="-122"/>
              </a:rPr>
              <a:t>7</a:t>
            </a:r>
            <a:r>
              <a:rPr lang="zh-CN" altLang="en-US" sz="2400" dirty="0">
                <a:solidFill>
                  <a:prstClr val="black"/>
                </a:solidFill>
                <a:latin typeface="楷体" pitchFamily="49" charset="-122"/>
                <a:ea typeface="楷体" pitchFamily="49" charset="-122"/>
              </a:rPr>
              <a:t>次补充和修订</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5.3  </a:t>
            </a:r>
            <a:r>
              <a:rPr kumimoji="1" lang="zh-CN" altLang="en-US" dirty="0"/>
              <a:t>马德里协定</a:t>
            </a:r>
            <a:endParaRPr lang="zh-CN" altLang="en-US" dirty="0"/>
          </a:p>
        </p:txBody>
      </p:sp>
      <p:sp>
        <p:nvSpPr>
          <p:cNvPr id="8"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5.3.1 </a:t>
            </a:r>
            <a:r>
              <a:rPr lang="zh-CN" altLang="en-US" b="1" dirty="0">
                <a:solidFill>
                  <a:prstClr val="black"/>
                </a:solidFill>
                <a:latin typeface="楷体" pitchFamily="49" charset="-122"/>
                <a:ea typeface="楷体" pitchFamily="49" charset="-122"/>
              </a:rPr>
              <a:t>背景</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商标早在古希腊时代就已出现。随着工业生产的迅速增长和国际民间商贸往来的发展以及生产过程的国际化，仅在一国范围内对商标进行保护，已经不能充分适应形势的要求。从</a:t>
            </a:r>
            <a:r>
              <a:rPr lang="en-US" altLang="zh-CN" sz="2400" dirty="0">
                <a:solidFill>
                  <a:prstClr val="black"/>
                </a:solidFill>
                <a:latin typeface="楷体" pitchFamily="49" charset="-122"/>
                <a:ea typeface="楷体" pitchFamily="49" charset="-122"/>
              </a:rPr>
              <a:t>17</a:t>
            </a:r>
            <a:r>
              <a:rPr lang="zh-CN" altLang="en-US" sz="2400" dirty="0">
                <a:solidFill>
                  <a:prstClr val="black"/>
                </a:solidFill>
                <a:latin typeface="楷体" pitchFamily="49" charset="-122"/>
                <a:ea typeface="楷体" pitchFamily="49" charset="-122"/>
              </a:rPr>
              <a:t>世纪后半期开始，商标保护进入国际化阶段。</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1883</a:t>
            </a:r>
            <a:r>
              <a:rPr lang="zh-CN" altLang="en-US" sz="2400" dirty="0">
                <a:solidFill>
                  <a:prstClr val="black"/>
                </a:solidFill>
                <a:latin typeface="楷体" pitchFamily="49" charset="-122"/>
                <a:ea typeface="楷体" pitchFamily="49" charset="-122"/>
              </a:rPr>
              <a:t>年的巴黎公约，是包含对商标实施国际法律保护内容的第一份文件，在这一份文件的基础上又签订了一系列国际专项协定。</a:t>
            </a:r>
            <a:r>
              <a:rPr lang="en-US" altLang="zh-CN" sz="2400" dirty="0">
                <a:solidFill>
                  <a:prstClr val="black"/>
                </a:solidFill>
                <a:latin typeface="楷体" pitchFamily="49" charset="-122"/>
                <a:ea typeface="楷体" pitchFamily="49" charset="-122"/>
              </a:rPr>
              <a:t>1891</a:t>
            </a:r>
            <a:r>
              <a:rPr lang="zh-CN" altLang="en-US" sz="2400" dirty="0">
                <a:solidFill>
                  <a:prstClr val="black"/>
                </a:solidFill>
                <a:latin typeface="楷体" pitchFamily="49" charset="-122"/>
                <a:ea typeface="楷体" pitchFamily="49" charset="-122"/>
              </a:rPr>
              <a:t>年在马德里签订的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商标国际注册马德里协议</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就是其中非常重要的一项。</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5.3  </a:t>
            </a:r>
            <a:r>
              <a:rPr kumimoji="1" lang="zh-CN" altLang="en-US" dirty="0"/>
              <a:t>马德里协定</a:t>
            </a:r>
            <a:endParaRPr lang="zh-CN" altLang="en-US" dirty="0"/>
          </a:p>
        </p:txBody>
      </p:sp>
      <p:sp>
        <p:nvSpPr>
          <p:cNvPr id="8" name="内容占位符 2"/>
          <p:cNvSpPr>
            <a:spLocks noGrp="1"/>
          </p:cNvSpPr>
          <p:nvPr>
            <p:ph idx="1"/>
          </p:nvPr>
        </p:nvSpPr>
        <p:spPr>
          <a:xfrm>
            <a:off x="400685" y="1146175"/>
            <a:ext cx="8140700" cy="5046663"/>
          </a:xfrm>
        </p:spPr>
        <p:txBody>
          <a:bodyPr>
            <a:noAutofit/>
          </a:bodyPr>
          <a:lstStyle/>
          <a:p>
            <a:pPr lvl="0"/>
            <a:r>
              <a:rPr lang="en-US" altLang="zh-CN" b="1" dirty="0">
                <a:solidFill>
                  <a:prstClr val="black"/>
                </a:solidFill>
                <a:latin typeface="楷体" pitchFamily="49" charset="-122"/>
                <a:ea typeface="楷体" pitchFamily="49" charset="-122"/>
              </a:rPr>
              <a:t>5.3.2 </a:t>
            </a:r>
            <a:r>
              <a:rPr lang="zh-CN" altLang="en-US" b="1" dirty="0">
                <a:solidFill>
                  <a:prstClr val="black"/>
                </a:solidFill>
                <a:latin typeface="楷体" pitchFamily="49" charset="-122"/>
                <a:ea typeface="楷体" pitchFamily="49" charset="-122"/>
              </a:rPr>
              <a:t>内容</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马德里协议和巴黎公约一样，都是建立在商标保护的地域原则之上，并规定商标在注册国必须受到保护，但是如果它违反其他国家法律的话，任何国家都可以拒绝对其进行保护。马德里协议的特点在于，它允许在某一协定参加国已获注册的商标，以较低的费用通过一次申请即可在所有协议参加国获得注册。</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在最初的五年，商标的国际注册效力取决于该商标在国内注册的情况。如果在这段时间内商标在本国的注册停止生效，那么该商标的国际注册和在各协议参加国享有的权利亦随之失效。</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目前有</a:t>
            </a:r>
            <a:r>
              <a:rPr lang="en-US" altLang="zh-CN" sz="2400" dirty="0">
                <a:solidFill>
                  <a:prstClr val="black"/>
                </a:solidFill>
                <a:latin typeface="楷体" pitchFamily="49" charset="-122"/>
                <a:ea typeface="楷体" pitchFamily="49" charset="-122"/>
              </a:rPr>
              <a:t>55</a:t>
            </a:r>
            <a:r>
              <a:rPr lang="zh-CN" altLang="en-US" sz="2400" dirty="0">
                <a:solidFill>
                  <a:prstClr val="black"/>
                </a:solidFill>
                <a:latin typeface="楷体" pitchFamily="49" charset="-122"/>
                <a:ea typeface="楷体" pitchFamily="49" charset="-122"/>
              </a:rPr>
              <a:t>个成员国（</a:t>
            </a:r>
            <a:r>
              <a:rPr lang="en-US" altLang="zh-CN" sz="2400" dirty="0">
                <a:solidFill>
                  <a:prstClr val="black"/>
                </a:solidFill>
                <a:latin typeface="楷体" pitchFamily="49" charset="-122"/>
                <a:ea typeface="楷体" pitchFamily="49" charset="-122"/>
              </a:rPr>
              <a:t>2024.3</a:t>
            </a:r>
            <a:r>
              <a:rPr lang="zh-CN" altLang="en-US" sz="2400" dirty="0">
                <a:solidFill>
                  <a:prstClr val="black"/>
                </a:solidFill>
                <a:latin typeface="楷体" pitchFamily="49" charset="-122"/>
                <a:ea typeface="楷体" pitchFamily="49" charset="-122"/>
              </a:rPr>
              <a:t>），其中：</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000" dirty="0">
                <a:solidFill>
                  <a:prstClr val="black"/>
                </a:solidFill>
                <a:latin typeface="楷体" pitchFamily="49" charset="-122"/>
                <a:ea typeface="楷体" pitchFamily="49" charset="-122"/>
              </a:rPr>
              <a:t>布鲁塞尔文本(1900年)</a:t>
            </a:r>
            <a:r>
              <a:rPr lang="en-US" altLang="zh-CN" sz="2000" dirty="0">
                <a:solidFill>
                  <a:prstClr val="black"/>
                </a:solidFill>
                <a:latin typeface="楷体" pitchFamily="49" charset="-122"/>
                <a:ea typeface="楷体" pitchFamily="49" charset="-122"/>
              </a:rPr>
              <a:t>10</a:t>
            </a:r>
            <a:r>
              <a:rPr lang="zh-CN" altLang="en-US" sz="2000" dirty="0">
                <a:solidFill>
                  <a:prstClr val="black"/>
                </a:solidFill>
                <a:latin typeface="楷体" pitchFamily="49" charset="-122"/>
                <a:ea typeface="楷体" pitchFamily="49" charset="-122"/>
              </a:rPr>
              <a:t>个；华盛顿文本(1911年)</a:t>
            </a:r>
            <a:r>
              <a:rPr lang="en-US" altLang="zh-CN" sz="2000" dirty="0">
                <a:solidFill>
                  <a:prstClr val="black"/>
                </a:solidFill>
                <a:latin typeface="楷体" pitchFamily="49" charset="-122"/>
                <a:ea typeface="楷体" pitchFamily="49" charset="-122"/>
              </a:rPr>
              <a:t>14</a:t>
            </a:r>
            <a:r>
              <a:rPr lang="zh-CN" altLang="en-US" sz="2000" dirty="0">
                <a:solidFill>
                  <a:prstClr val="black"/>
                </a:solidFill>
                <a:latin typeface="楷体" pitchFamily="49" charset="-122"/>
                <a:ea typeface="楷体" pitchFamily="49" charset="-122"/>
              </a:rPr>
              <a:t>个；海牙文本(1925年)</a:t>
            </a:r>
            <a:r>
              <a:rPr lang="en-US" altLang="zh-CN" sz="2000" dirty="0">
                <a:solidFill>
                  <a:prstClr val="black"/>
                </a:solidFill>
                <a:latin typeface="楷体" pitchFamily="49" charset="-122"/>
                <a:ea typeface="楷体" pitchFamily="49" charset="-122"/>
              </a:rPr>
              <a:t>13</a:t>
            </a:r>
            <a:r>
              <a:rPr lang="zh-CN" altLang="en-US" sz="2000" dirty="0">
                <a:solidFill>
                  <a:prstClr val="black"/>
                </a:solidFill>
                <a:latin typeface="楷体" pitchFamily="49" charset="-122"/>
                <a:ea typeface="楷体" pitchFamily="49" charset="-122"/>
              </a:rPr>
              <a:t>个；伦敦文本 (1934年)</a:t>
            </a:r>
            <a:r>
              <a:rPr lang="en-US" altLang="zh-CN" sz="2000" dirty="0">
                <a:solidFill>
                  <a:prstClr val="black"/>
                </a:solidFill>
                <a:latin typeface="楷体" pitchFamily="49" charset="-122"/>
                <a:ea typeface="楷体" pitchFamily="49" charset="-122"/>
              </a:rPr>
              <a:t>18</a:t>
            </a:r>
            <a:r>
              <a:rPr lang="zh-CN" altLang="en-US" sz="2000" dirty="0">
                <a:solidFill>
                  <a:prstClr val="black"/>
                </a:solidFill>
                <a:latin typeface="楷体" pitchFamily="49" charset="-122"/>
                <a:ea typeface="楷体" pitchFamily="49" charset="-122"/>
              </a:rPr>
              <a:t>个；尼斯文本 (1957年)</a:t>
            </a:r>
            <a:r>
              <a:rPr lang="en-US" altLang="zh-CN" sz="2000" dirty="0">
                <a:solidFill>
                  <a:prstClr val="black"/>
                </a:solidFill>
                <a:latin typeface="楷体" pitchFamily="49" charset="-122"/>
                <a:ea typeface="楷体" pitchFamily="49" charset="-122"/>
              </a:rPr>
              <a:t>17</a:t>
            </a:r>
            <a:r>
              <a:rPr lang="zh-CN" altLang="en-US" sz="2000" dirty="0">
                <a:solidFill>
                  <a:prstClr val="black"/>
                </a:solidFill>
                <a:latin typeface="楷体" pitchFamily="49" charset="-122"/>
                <a:ea typeface="楷体" pitchFamily="49" charset="-122"/>
              </a:rPr>
              <a:t>个；斯德哥尔摩文本 (1967年)</a:t>
            </a:r>
            <a:r>
              <a:rPr lang="en-US" altLang="zh-CN" sz="2000" dirty="0">
                <a:solidFill>
                  <a:prstClr val="black"/>
                </a:solidFill>
                <a:latin typeface="楷体" pitchFamily="49" charset="-122"/>
                <a:ea typeface="楷体" pitchFamily="49" charset="-122"/>
              </a:rPr>
              <a:t>56</a:t>
            </a:r>
            <a:r>
              <a:rPr lang="zh-CN" altLang="en-US" sz="2000" dirty="0">
                <a:solidFill>
                  <a:prstClr val="black"/>
                </a:solidFill>
                <a:latin typeface="楷体" pitchFamily="49" charset="-122"/>
                <a:ea typeface="楷体" pitchFamily="49" charset="-122"/>
              </a:rPr>
              <a:t>个</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5.3  </a:t>
            </a:r>
            <a:r>
              <a:rPr kumimoji="1" lang="zh-CN" altLang="en-US" dirty="0"/>
              <a:t>马德里协定</a:t>
            </a:r>
            <a:endParaRPr lang="zh-CN" altLang="en-US" dirty="0"/>
          </a:p>
        </p:txBody>
      </p:sp>
      <p:sp>
        <p:nvSpPr>
          <p:cNvPr id="8" name="内容占位符 2"/>
          <p:cNvSpPr>
            <a:spLocks noGrp="1"/>
          </p:cNvSpPr>
          <p:nvPr>
            <p:ph idx="1"/>
          </p:nvPr>
        </p:nvSpPr>
        <p:spPr>
          <a:xfrm>
            <a:off x="495300" y="1130300"/>
            <a:ext cx="8140700" cy="5046663"/>
          </a:xfrm>
        </p:spPr>
        <p:txBody>
          <a:bodyPr>
            <a:noAutofit/>
          </a:bodyPr>
          <a:lstStyle/>
          <a:p>
            <a:pPr lvl="0"/>
            <a:r>
              <a:rPr lang="en-US" altLang="zh-CN" b="1" dirty="0">
                <a:solidFill>
                  <a:prstClr val="black"/>
                </a:solidFill>
                <a:latin typeface="楷体" pitchFamily="49" charset="-122"/>
                <a:ea typeface="楷体" pitchFamily="49" charset="-122"/>
              </a:rPr>
              <a:t>5.3.2 </a:t>
            </a:r>
            <a:r>
              <a:rPr lang="zh-CN" altLang="en-US" b="1" dirty="0">
                <a:solidFill>
                  <a:prstClr val="black"/>
                </a:solidFill>
                <a:latin typeface="楷体" pitchFamily="49" charset="-122"/>
                <a:ea typeface="楷体" pitchFamily="49" charset="-122"/>
              </a:rPr>
              <a:t>内容</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气味商标</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声音商标</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颜色商标</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网络环境下驰名商标国际保护</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商标的价值属性（国家竞争政策）</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a:t>
            </a:r>
            <a:r>
              <a:rPr lang="zh-CN" altLang="en-US" dirty="0"/>
              <a:t>工业革命兴起的原因</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1.2.1 </a:t>
            </a:r>
            <a:r>
              <a:rPr lang="zh-CN" altLang="en-US" b="1" dirty="0">
                <a:latin typeface="+mn-ea"/>
                <a:ea typeface="+mn-ea"/>
              </a:rPr>
              <a:t>政治前提</a:t>
            </a:r>
            <a:r>
              <a:rPr lang="en-US" altLang="zh-CN" b="1" dirty="0">
                <a:latin typeface="+mn-ea"/>
                <a:ea typeface="+mn-ea"/>
              </a:rPr>
              <a:t>【</a:t>
            </a:r>
            <a:r>
              <a:rPr lang="zh-CN" altLang="en-US" b="1" dirty="0">
                <a:latin typeface="+mn-ea"/>
                <a:ea typeface="+mn-ea"/>
              </a:rPr>
              <a:t>主要原因</a:t>
            </a:r>
            <a:r>
              <a:rPr lang="en-US" altLang="zh-CN" b="1" dirty="0">
                <a:latin typeface="+mn-ea"/>
                <a:ea typeface="+mn-ea"/>
              </a:rPr>
              <a:t>】</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资产阶级在英国的统治日益加强</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srgbClr val="FF0000"/>
                </a:solidFill>
                <a:latin typeface="楷体" pitchFamily="49" charset="-122"/>
                <a:ea typeface="楷体" pitchFamily="49" charset="-122"/>
              </a:rPr>
              <a:t>相关法律制度如人权保护、财产权、知识产权制度的确立；</a:t>
            </a:r>
            <a:endParaRPr lang="en-US" altLang="zh-CN" sz="2400" dirty="0">
              <a:solidFill>
                <a:srgbClr val="FF0000"/>
              </a:solidFill>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英国通过圈地运动，产生并聚集了大量劳动力，同时也扩大了英国国内市场；</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多年的海外贸易和殖民扩张，为英国积累了原始资本，提供了广阔的原料地和海外市场；</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人类过去技术科学技术发展的积累；如马克思：火药、指南针、印刷术</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这是预告资产阶级社会到来的三大发明，火药把骑士阶层炸得粉碎，指南针打开了世界市场并建立了殖民地，而印刷术则变成新教的工具，总的来说变成科学复兴的手段，变成对精神发展创造必要前提的最强大的杠杆。</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谢谢各位同学！</a:t>
            </a:r>
            <a:endParaRPr lang="zh-CN" altLang="en-US" dirty="0"/>
          </a:p>
        </p:txBody>
      </p:sp>
      <p:sp>
        <p:nvSpPr>
          <p:cNvPr id="4" name="副标题 2"/>
          <p:cNvSpPr>
            <a:spLocks noGrp="1"/>
          </p:cNvSpPr>
          <p:nvPr>
            <p:ph type="subTitle" idx="1"/>
          </p:nvPr>
        </p:nvSpPr>
        <p:spPr>
          <a:xfrm>
            <a:off x="1143000" y="4809791"/>
            <a:ext cx="6858000" cy="1160908"/>
          </a:xfrm>
        </p:spPr>
        <p:txBody>
          <a:bodyPr>
            <a:normAutofit fontScale="92500" lnSpcReduction="20000"/>
          </a:bodyPr>
          <a:lstStyle/>
          <a:p>
            <a:r>
              <a:rPr lang="zh-CN" altLang="en-US" dirty="0">
                <a:latin typeface="楷体" pitchFamily="49" charset="-122"/>
                <a:ea typeface="楷体" pitchFamily="49" charset="-122"/>
              </a:rPr>
              <a:t>马忠法</a:t>
            </a:r>
            <a:endParaRPr lang="en-US" altLang="zh-CN" dirty="0">
              <a:latin typeface="楷体" pitchFamily="49" charset="-122"/>
              <a:ea typeface="楷体" pitchFamily="49" charset="-122"/>
            </a:endParaRPr>
          </a:p>
          <a:p>
            <a:r>
              <a:rPr lang="zh-CN" altLang="en-US" dirty="0">
                <a:latin typeface="楷体" pitchFamily="49" charset="-122"/>
                <a:ea typeface="楷体" pitchFamily="49" charset="-122"/>
              </a:rPr>
              <a:t>复旦大学法学院</a:t>
            </a:r>
            <a:endParaRPr lang="zh-CN" altLang="en-US" dirty="0">
              <a:latin typeface="楷体" pitchFamily="49" charset="-122"/>
              <a:ea typeface="楷体" pitchFamily="49" charset="-122"/>
            </a:endParaRPr>
          </a:p>
          <a:p>
            <a:r>
              <a:rPr lang="en-US" altLang="zh-CN" dirty="0">
                <a:latin typeface="楷体" pitchFamily="49" charset="-122"/>
                <a:ea typeface="楷体" pitchFamily="49" charset="-122"/>
              </a:rPr>
              <a:t>2025</a:t>
            </a:r>
            <a:r>
              <a:rPr lang="zh-CN" altLang="en-US" dirty="0">
                <a:latin typeface="楷体" pitchFamily="49" charset="-122"/>
                <a:ea typeface="楷体" pitchFamily="49" charset="-122"/>
              </a:rPr>
              <a:t>年</a:t>
            </a:r>
            <a:r>
              <a:rPr lang="en-US" altLang="zh-CN" dirty="0">
                <a:latin typeface="楷体" pitchFamily="49" charset="-122"/>
                <a:ea typeface="楷体" pitchFamily="49" charset="-122"/>
              </a:rPr>
              <a:t>9</a:t>
            </a:r>
            <a:r>
              <a:rPr lang="zh-CN" altLang="en-US" dirty="0">
                <a:latin typeface="楷体" pitchFamily="49" charset="-122"/>
                <a:ea typeface="楷体" pitchFamily="49" charset="-122"/>
              </a:rPr>
              <a:t>月</a:t>
            </a:r>
            <a:endParaRPr lang="zh-CN" altLang="en-US" dirty="0">
              <a:latin typeface="楷体" pitchFamily="49" charset="-122"/>
              <a:ea typeface="楷体" pitchFamily="49" charset="-122"/>
            </a:endParaRPr>
          </a:p>
          <a:p>
            <a:endParaRPr lang="zh-CN" altLang="en-US" dirty="0"/>
          </a:p>
        </p:txBody>
      </p:sp>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a:t>
            </a:r>
            <a:r>
              <a:rPr lang="zh-CN" altLang="en-US" dirty="0"/>
              <a:t>工业革命兴起的原因</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1.2.1 </a:t>
            </a:r>
            <a:r>
              <a:rPr lang="zh-CN" altLang="en-US" b="1" dirty="0">
                <a:latin typeface="+mn-ea"/>
                <a:ea typeface="+mn-ea"/>
              </a:rPr>
              <a:t>政治前提</a:t>
            </a:r>
            <a:r>
              <a:rPr lang="en-US" altLang="zh-CN" b="1" dirty="0">
                <a:latin typeface="+mn-ea"/>
                <a:ea typeface="+mn-ea"/>
              </a:rPr>
              <a:t>【</a:t>
            </a:r>
            <a:r>
              <a:rPr lang="zh-CN" altLang="en-US" b="1" dirty="0">
                <a:latin typeface="+mn-ea"/>
                <a:ea typeface="+mn-ea"/>
              </a:rPr>
              <a:t>主要原因</a:t>
            </a:r>
            <a:r>
              <a:rPr lang="en-US" altLang="zh-CN" b="1" dirty="0">
                <a:latin typeface="+mn-ea"/>
                <a:ea typeface="+mn-ea"/>
              </a:rPr>
              <a:t>】</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资产阶级在英国的统治日益加强</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工场手工劳动（不同于家庭手工业）时积累的经验和生产技术的进步；（这是后来的法国，德国等国都无法相比的）</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随着市场需求的增大，工场手工生产已无法满足需求。</a:t>
            </a:r>
            <a:endParaRPr lang="en-US" altLang="zh-CN"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有人认为工业革命在</a:t>
            </a:r>
            <a:r>
              <a:rPr lang="en-US" altLang="zh-CN" sz="2400" dirty="0">
                <a:latin typeface="楷体" pitchFamily="49" charset="-122"/>
                <a:ea typeface="楷体" pitchFamily="49" charset="-122"/>
              </a:rPr>
              <a:t>1750</a:t>
            </a:r>
            <a:r>
              <a:rPr lang="zh-CN" altLang="en-US" sz="2400" dirty="0">
                <a:latin typeface="楷体" pitchFamily="49" charset="-122"/>
                <a:ea typeface="楷体" pitchFamily="49" charset="-122"/>
              </a:rPr>
              <a:t>年左右已经开始，但直到</a:t>
            </a:r>
            <a:r>
              <a:rPr lang="en-US" altLang="zh-CN" sz="2400" dirty="0">
                <a:latin typeface="楷体" pitchFamily="49" charset="-122"/>
                <a:ea typeface="楷体" pitchFamily="49" charset="-122"/>
              </a:rPr>
              <a:t>1830</a:t>
            </a:r>
            <a:r>
              <a:rPr lang="zh-CN" altLang="en-US" sz="2400" dirty="0">
                <a:latin typeface="楷体" pitchFamily="49" charset="-122"/>
                <a:ea typeface="楷体" pitchFamily="49" charset="-122"/>
              </a:rPr>
              <a:t>年，它还没有真正蓬勃地展开。大多数观点认为，工业革命发源于英格兰中部地区。</a:t>
            </a:r>
            <a:r>
              <a:rPr lang="en-US" altLang="zh-CN" sz="2400" dirty="0">
                <a:latin typeface="楷体" pitchFamily="49" charset="-122"/>
                <a:ea typeface="楷体" pitchFamily="49" charset="-122"/>
              </a:rPr>
              <a:t>1765</a:t>
            </a:r>
            <a:r>
              <a:rPr lang="zh-CN" altLang="en-US" sz="2400" dirty="0">
                <a:latin typeface="楷体" pitchFamily="49" charset="-122"/>
                <a:ea typeface="楷体" pitchFamily="49" charset="-122"/>
              </a:rPr>
              <a:t>年，英国工人哈格里夫斯发明的珍妮纺纱机的出现，</a:t>
            </a:r>
            <a:r>
              <a:rPr lang="zh-CN" altLang="en-US" sz="2400" dirty="0">
                <a:solidFill>
                  <a:srgbClr val="FF0000"/>
                </a:solidFill>
                <a:latin typeface="楷体" pitchFamily="49" charset="-122"/>
                <a:ea typeface="楷体" pitchFamily="49" charset="-122"/>
              </a:rPr>
              <a:t>标志着工业革命首次在英国出现</a:t>
            </a:r>
            <a:r>
              <a:rPr lang="zh-CN" altLang="en-US" sz="2400" dirty="0">
                <a:latin typeface="楷体" pitchFamily="49" charset="-122"/>
                <a:ea typeface="楷体" pitchFamily="49" charset="-122"/>
              </a:rPr>
              <a:t>。</a:t>
            </a:r>
            <a:r>
              <a:rPr lang="en-US" altLang="zh-CN" sz="2400" dirty="0">
                <a:latin typeface="楷体" pitchFamily="49" charset="-122"/>
                <a:ea typeface="楷体" pitchFamily="49" charset="-122"/>
              </a:rPr>
              <a:t>18</a:t>
            </a:r>
            <a:r>
              <a:rPr lang="zh-CN" altLang="en-US" sz="2400" dirty="0">
                <a:latin typeface="楷体" pitchFamily="49" charset="-122"/>
                <a:ea typeface="楷体" pitchFamily="49" charset="-122"/>
              </a:rPr>
              <a:t>世纪中叶，英国人瓦特改良蒸汽机之后，由一系列技术革命引起了从手工劳动向动力机器生产转变的重大飞跃。随后工业革命传播到英格兰再到整个欧洲大陆，</a:t>
            </a:r>
            <a:r>
              <a:rPr lang="en-US" altLang="zh-CN" sz="2400" dirty="0">
                <a:latin typeface="楷体" pitchFamily="49" charset="-122"/>
                <a:ea typeface="楷体" pitchFamily="49" charset="-122"/>
              </a:rPr>
              <a:t>19</a:t>
            </a:r>
            <a:r>
              <a:rPr lang="zh-CN" altLang="en-US" sz="2400" dirty="0">
                <a:latin typeface="楷体" pitchFamily="49" charset="-122"/>
                <a:ea typeface="楷体" pitchFamily="49" charset="-122"/>
              </a:rPr>
              <a:t>世纪传播到北美地区。后来，工业革命传播到世界各国。</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a:t>
            </a:r>
            <a:r>
              <a:rPr lang="zh-CN" altLang="en-US" dirty="0"/>
              <a:t>工业革命兴起的原因</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1.2.2 </a:t>
            </a:r>
            <a:r>
              <a:rPr lang="zh-CN" altLang="en-US" b="1" dirty="0">
                <a:latin typeface="+mn-ea"/>
                <a:ea typeface="+mn-ea"/>
              </a:rPr>
              <a:t>工业革命的意义</a:t>
            </a:r>
            <a:endParaRPr lang="en-US" altLang="zh-CN" b="1" dirty="0">
              <a:latin typeface="+mn-ea"/>
              <a:ea typeface="+mn-ea"/>
            </a:endParaRPr>
          </a:p>
          <a:p>
            <a:pPr lvl="0">
              <a:buFont typeface="Wingdings" panose="05000000000000000000" pitchFamily="2" charset="2"/>
              <a:buChar char="l"/>
            </a:pPr>
            <a:r>
              <a:rPr lang="zh-CN" altLang="en-US" sz="2400" dirty="0">
                <a:latin typeface="楷体" pitchFamily="49" charset="-122"/>
                <a:ea typeface="楷体" pitchFamily="49" charset="-122"/>
              </a:rPr>
              <a:t>①极大地提高了生产力，巩固了资本主义各国的统治基础；</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②密切了世界各地之间的联系，改变了世界的面貌，确立了资产阶级对世界的统治；</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③客观上传播了先进的生产技术和生产方式，猛烈冲击着殖民地的旧制度、旧思想；</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④西方殖民掠夺加强，殖民地人民更加贫困，艰难，使东方从属于西方；</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⑤英国成为“世界工厂”，掌握了世界经济霸主地位；</a:t>
            </a:r>
            <a:endParaRPr lang="zh-CN" altLang="en-US" sz="2400" dirty="0">
              <a:latin typeface="楷体" pitchFamily="49" charset="-122"/>
              <a:ea typeface="楷体" pitchFamily="49" charset="-122"/>
            </a:endParaRPr>
          </a:p>
          <a:p>
            <a:pPr lvl="0">
              <a:buFont typeface="Wingdings" panose="05000000000000000000" pitchFamily="2" charset="2"/>
              <a:buChar char="l"/>
            </a:pPr>
            <a:r>
              <a:rPr lang="zh-CN" altLang="en-US" sz="2400" dirty="0">
                <a:latin typeface="楷体" pitchFamily="49" charset="-122"/>
                <a:ea typeface="楷体" pitchFamily="49" charset="-122"/>
              </a:rPr>
              <a:t>⑥标志世界市场的初步形成 </a:t>
            </a:r>
            <a:endParaRPr lang="zh-CN" altLang="en-US" sz="2400" dirty="0">
              <a:latin typeface="楷体" pitchFamily="49" charset="-122"/>
              <a:ea typeface="楷体" pitchFamily="49" charset="-122"/>
            </a:endParaRPr>
          </a:p>
          <a:p>
            <a:pPr lvl="0">
              <a:buFont typeface="Wingdings" panose="05000000000000000000" pitchFamily="2" charset="2"/>
              <a:buChar char="l"/>
            </a:pPr>
            <a:endParaRPr lang="zh-CN" altLang="en-US" sz="2400" dirty="0">
              <a:latin typeface="楷体" pitchFamily="49" charset="-122"/>
              <a:ea typeface="楷体" pitchFamily="49" charset="-122"/>
            </a:endParaRPr>
          </a:p>
          <a:p>
            <a:pPr lvl="0">
              <a:buFont typeface="Wingdings" panose="05000000000000000000" pitchFamily="2" charset="2"/>
              <a:buChar char="l"/>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tags/tag1.xml><?xml version="1.0" encoding="utf-8"?>
<p:tagLst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 name="COMMONDATA" val="eyJoZGlkIjoiNzQ5MjA0ZjUxZDVlZTMyNGI3NjI3OTkxMjI5MjhkYTUifQ=="/>
  <p:tag name="KSO_WPP_MARK_KEY" val="efd424f0-2527-4924-b38f-d43c5e9883bb"/>
</p:tagLst>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44546A"/>
      </a:dk2>
      <a:lt2>
        <a:srgbClr val="E7E6E6"/>
      </a:lt2>
      <a:accent1>
        <a:srgbClr val="2A5989"/>
      </a:accent1>
      <a:accent2>
        <a:srgbClr val="ED7D31"/>
      </a:accent2>
      <a:accent3>
        <a:srgbClr val="A5A5A5"/>
      </a:accent3>
      <a:accent4>
        <a:srgbClr val="FFC000"/>
      </a:accent4>
      <a:accent5>
        <a:srgbClr val="2A5989"/>
      </a:accent5>
      <a:accent6>
        <a:srgbClr val="70AD47"/>
      </a:accent6>
      <a:hlink>
        <a:srgbClr val="0563C1"/>
      </a:hlink>
      <a:folHlink>
        <a:srgbClr val="954F72"/>
      </a:folHlink>
    </a:clrScheme>
    <a:fontScheme name="自定义 2">
      <a:majorFont>
        <a:latin typeface="Calibri Light"/>
        <a:ea typeface="华文中宋"/>
        <a:cs typeface=""/>
      </a:majorFont>
      <a:minorFont>
        <a:latin typeface="Calibri"/>
        <a:ea typeface="楷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18869</Words>
  <Application>WPS 文字</Application>
  <PresentationFormat>全屏显示(4:3)</PresentationFormat>
  <Paragraphs>653</Paragraphs>
  <Slides>70</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70</vt:i4>
      </vt:variant>
    </vt:vector>
  </HeadingPairs>
  <TitlesOfParts>
    <vt:vector size="88" baseType="lpstr">
      <vt:lpstr>Arial</vt:lpstr>
      <vt:lpstr>宋体</vt:lpstr>
      <vt:lpstr>Wingdings</vt:lpstr>
      <vt:lpstr>华文中宋</vt:lpstr>
      <vt:lpstr>DFKai-SB</vt:lpstr>
      <vt:lpstr>苹方-简</vt:lpstr>
      <vt:lpstr>楷体</vt:lpstr>
      <vt:lpstr>Times New Roman</vt:lpstr>
      <vt:lpstr>Rockwell</vt:lpstr>
      <vt:lpstr>Calibri</vt:lpstr>
      <vt:lpstr>宋体</vt:lpstr>
      <vt:lpstr>汉仪书宋二KW</vt:lpstr>
      <vt:lpstr>微软雅黑</vt:lpstr>
      <vt:lpstr>汉仪旗黑</vt:lpstr>
      <vt:lpstr>Arial Unicode MS</vt:lpstr>
      <vt:lpstr>Calibri Light</vt:lpstr>
      <vt:lpstr>等线</vt:lpstr>
      <vt:lpstr>Office 主题</vt:lpstr>
      <vt:lpstr>第三讲 自由资本主义时期的相关法律制度与科技发展</vt:lpstr>
      <vt:lpstr>目录</vt:lpstr>
      <vt:lpstr>工业革命时期科技发展与相应法律制度概述</vt:lpstr>
      <vt:lpstr>1.1 工业革命时期科技发展</vt:lpstr>
      <vt:lpstr>1.1 工业革命时期科技发展</vt:lpstr>
      <vt:lpstr>1.1 工业革命时期科技发展</vt:lpstr>
      <vt:lpstr>1.2 工业革命兴起的原因</vt:lpstr>
      <vt:lpstr>1.2 工业革命兴起的原因</vt:lpstr>
      <vt:lpstr>1.2 工业革命兴起的原因</vt:lpstr>
      <vt:lpstr>1.3 科技进步</vt:lpstr>
      <vt:lpstr>案例：瓦特与蒸汽机</vt:lpstr>
      <vt:lpstr>案例：达尔文与进化论</vt:lpstr>
      <vt:lpstr>案例：孟德尔与遗传定律</vt:lpstr>
      <vt:lpstr>1.3 科技进步</vt:lpstr>
      <vt:lpstr>探讨：工业革命与技术发明</vt:lpstr>
      <vt:lpstr>1.4 西方国家—财产权制度、人权制度</vt:lpstr>
      <vt:lpstr>1.4 西方国家—财产权制度、人权制度</vt:lpstr>
      <vt:lpstr>1.4 西方国家—财产权制度、人权制度</vt:lpstr>
      <vt:lpstr>1.4 西方国家—财产权制度、人权制度</vt:lpstr>
      <vt:lpstr>1.4 西方国家—财产权制度、人权制度</vt:lpstr>
      <vt:lpstr>1.4 西方国家—财产权制度、人权制度</vt:lpstr>
      <vt:lpstr>美国的科技发展与专利法律制度和版权法律制度</vt:lpstr>
      <vt:lpstr>2.1 美国的科技发展</vt:lpstr>
      <vt:lpstr>2.1 美国的科技发展</vt:lpstr>
      <vt:lpstr>2.1 美国的科技发展</vt:lpstr>
      <vt:lpstr>2.2  美国的专利法律制度</vt:lpstr>
      <vt:lpstr>2.2  美国的专利法律制度</vt:lpstr>
      <vt:lpstr>2.2  美国的专利法律制度</vt:lpstr>
      <vt:lpstr>2.2  美国的专利法律制度</vt:lpstr>
      <vt:lpstr>2.2  美国的专利法律制度</vt:lpstr>
      <vt:lpstr>2.3 美国版权和商标法律制度</vt:lpstr>
      <vt:lpstr>2.3 美国版权和商标法律制度</vt:lpstr>
      <vt:lpstr>2.3 美国版权和商标法律制度</vt:lpstr>
      <vt:lpstr>2.3 美国版权和商标法律制度</vt:lpstr>
      <vt:lpstr>2.3 美国版权和商标法律制度</vt:lpstr>
      <vt:lpstr>法国科技发展与专利法律制度</vt:lpstr>
      <vt:lpstr>3.1 法国的科技发展</vt:lpstr>
      <vt:lpstr>3.2 法国的专利法律制度</vt:lpstr>
      <vt:lpstr>3.2 法国的专利法律制度</vt:lpstr>
      <vt:lpstr>3.2 法国的专利法律制度</vt:lpstr>
      <vt:lpstr>3.3 法国的版权法律制度</vt:lpstr>
      <vt:lpstr>3.2 法国的版权法律制度</vt:lpstr>
      <vt:lpstr>3.2 法国的版权法律制度</vt:lpstr>
      <vt:lpstr>3.3 法国的商标法律制度</vt:lpstr>
      <vt:lpstr>3.3 法国的商标法律制度</vt:lpstr>
      <vt:lpstr>3.3 法国的商标法律制度</vt:lpstr>
      <vt:lpstr>德国、日本的科技发展与专利、版权法律制度</vt:lpstr>
      <vt:lpstr>4.1  德国</vt:lpstr>
      <vt:lpstr>4.1  德国</vt:lpstr>
      <vt:lpstr>4.1  德国</vt:lpstr>
      <vt:lpstr>4.1  德国</vt:lpstr>
      <vt:lpstr>4.1  德国</vt:lpstr>
      <vt:lpstr>4.1  德国</vt:lpstr>
      <vt:lpstr>4.2  日本</vt:lpstr>
      <vt:lpstr>4.2  日本</vt:lpstr>
      <vt:lpstr>4.2  日本</vt:lpstr>
      <vt:lpstr>4.2  日本</vt:lpstr>
      <vt:lpstr>4.2  日本</vt:lpstr>
      <vt:lpstr>4.2  日本</vt:lpstr>
      <vt:lpstr>世界科技发展与巴黎公约、伯尔尼公约和马德里商标协定</vt:lpstr>
      <vt:lpstr>5.1  巴黎公约</vt:lpstr>
      <vt:lpstr>5.1  巴黎公约</vt:lpstr>
      <vt:lpstr>5.1  巴黎公约</vt:lpstr>
      <vt:lpstr>5.2  伯尔尼公约</vt:lpstr>
      <vt:lpstr>5.2  伯尔尼公约</vt:lpstr>
      <vt:lpstr>5.2  伯尔尼公约</vt:lpstr>
      <vt:lpstr>5.3  马德里协定</vt:lpstr>
      <vt:lpstr>5.3  马德里协定</vt:lpstr>
      <vt:lpstr>5.3  马德里协定</vt:lpstr>
      <vt:lpstr>谢谢各位同学！</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Max Wu</dc:creator>
  <cp:lastModifiedBy>Yu Wang</cp:lastModifiedBy>
  <cp:revision>109</cp:revision>
  <dcterms:created xsi:type="dcterms:W3CDTF">2025-10-10T12:49:02Z</dcterms:created>
  <dcterms:modified xsi:type="dcterms:W3CDTF">2025-10-10T12:49:02Z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1BEF235283984B92AFC06789360E818E</vt:lpwstr>
  </property>
  <property fmtid="{D5CDD505-2E9C-101B-9397-08002B2CF9AE}" pid="3" name="KSOProductBuildVer">
    <vt:lpwstr>2052-6.10.1.8873</vt:lpwstr>
  </property>
</Properties>
</file>